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4"/>
  </p:notesMasterIdLst>
  <p:sldIdLst>
    <p:sldId id="2147470553" r:id="rId5"/>
    <p:sldId id="2147470556" r:id="rId6"/>
    <p:sldId id="2147470557" r:id="rId7"/>
    <p:sldId id="2147470558" r:id="rId8"/>
    <p:sldId id="2147470559" r:id="rId9"/>
    <p:sldId id="2147470560" r:id="rId10"/>
    <p:sldId id="2147470561" r:id="rId11"/>
    <p:sldId id="2147470562" r:id="rId12"/>
    <p:sldId id="2147470563" r:id="rId13"/>
    <p:sldId id="2147470564" r:id="rId14"/>
    <p:sldId id="2147470565" r:id="rId15"/>
    <p:sldId id="2147470566" r:id="rId16"/>
    <p:sldId id="2147470567" r:id="rId17"/>
    <p:sldId id="2147470568" r:id="rId18"/>
    <p:sldId id="2147470569" r:id="rId19"/>
    <p:sldId id="2147470570" r:id="rId20"/>
    <p:sldId id="2147470571" r:id="rId21"/>
    <p:sldId id="2147470555" r:id="rId22"/>
    <p:sldId id="207613702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5" autoAdjust="0"/>
    <p:restoredTop sz="62585"/>
  </p:normalViewPr>
  <p:slideViewPr>
    <p:cSldViewPr snapToGrid="0">
      <p:cViewPr varScale="1">
        <p:scale>
          <a:sx n="77" d="100"/>
          <a:sy n="77" d="100"/>
        </p:scale>
        <p:origin x="230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354273-E04F-4A6B-AB46-301CAB090479}" type="datetimeFigureOut">
              <a:rPr lang="en-US" smtClean="0"/>
              <a:t>9/7/23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7A4B63-AD09-44DE-BEEC-F379281B23CC}" type="slidenum">
              <a:rPr lang="en-US" smtClean="0"/>
              <a:t>‹#›</a:t>
            </a:fld>
            <a:endParaRPr lang="en-US"/>
          </a:p>
        </p:txBody>
      </p:sp>
    </p:spTree>
    <p:extLst>
      <p:ext uri="{BB962C8B-B14F-4D97-AF65-F5344CB8AC3E}">
        <p14:creationId xmlns:p14="http://schemas.microsoft.com/office/powerpoint/2010/main" val="4146384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azure.microsoft.com/en-us/resources/cloud-computing-dictionary/what-is-saas" TargetMode="External"/><Relationship Id="rId2" Type="http://schemas.openxmlformats.org/officeDocument/2006/relationships/slide" Target="../slides/slide2.xml"/><Relationship Id="rId1" Type="http://schemas.openxmlformats.org/officeDocument/2006/relationships/notesMaster" Target="../notesMasters/notesMaster1.xml"/><Relationship Id="rId4" Type="http://schemas.openxmlformats.org/officeDocument/2006/relationships/hyperlink" Target="https://azure.microsoft.com/en-us/resources/cloud-computing-dictionary/what-is-a-data-warehouse" TargetMode="Externa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learn.microsoft.com/en-us/fabric/real-time-analytics/event-streams/overview" TargetMode="External"/><Relationship Id="rId2" Type="http://schemas.openxmlformats.org/officeDocument/2006/relationships/slide" Target="../slides/slide12.xml"/><Relationship Id="rId1" Type="http://schemas.openxmlformats.org/officeDocument/2006/relationships/notesMaster" Target="../notesMasters/notesMaster1.xml"/><Relationship Id="rId5" Type="http://schemas.openxmlformats.org/officeDocument/2006/relationships/hyperlink" Target="https://learn.microsoft.com/en-us/fabric/real-time-analytics/kusto-query-set" TargetMode="External"/><Relationship Id="rId4" Type="http://schemas.openxmlformats.org/officeDocument/2006/relationships/hyperlink" Target="https://learn.microsoft.com/en-us/fabric/real-time-analytics/create-database"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aka.ms/Fabric-Capacity-Docs"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microsoft.com/microsoft-365"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ka.ms/spark"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analytics project has multiple subsystems. Every subsystem needs a different array of capabilities, often requiring products from multiple vendors. Integrating these products can be a complex, fragile, and expensive endeavor.  </a:t>
            </a:r>
          </a:p>
          <a:p>
            <a:endParaRPr lang="en-US" dirty="0"/>
          </a:p>
          <a:p>
            <a:r>
              <a:rPr lang="en-US" dirty="0"/>
              <a:t>With Fabric, customers can use a single product with a unified experience and architecture that provides all the capabilities required for a developer to extract insights from data and present it to the business user. And by delivering the experience as </a:t>
            </a:r>
            <a:r>
              <a:rPr lang="en-US" dirty="0">
                <a:hlinkClick r:id="rId3"/>
              </a:rPr>
              <a:t>software as a service</a:t>
            </a:r>
            <a:r>
              <a:rPr lang="en-US" dirty="0"/>
              <a:t> (SaaS), everything is automatically integrated and optimized, and users can sign up within seconds and get real business value within minutes.  </a:t>
            </a:r>
          </a:p>
          <a:p>
            <a:r>
              <a:rPr lang="en-US" dirty="0"/>
              <a:t>Fabric empowers every team in the analytics process with the role-specific experiences they need, so data engineers, </a:t>
            </a:r>
            <a:r>
              <a:rPr lang="en-US" dirty="0">
                <a:hlinkClick r:id="rId4"/>
              </a:rPr>
              <a:t>data warehousing</a:t>
            </a:r>
            <a:r>
              <a:rPr lang="en-US" dirty="0"/>
              <a:t> professionals, data scientists, data analysts, and business users feel right at home. </a:t>
            </a:r>
          </a:p>
          <a:p>
            <a:endParaRPr lang="en-US" dirty="0"/>
          </a:p>
          <a:p>
            <a:r>
              <a:rPr lang="en-US" dirty="0"/>
              <a:t>Fabric comes with seven core workloads, that you will learn about in the following slides.</a:t>
            </a:r>
          </a:p>
        </p:txBody>
      </p:sp>
      <p:sp>
        <p:nvSpPr>
          <p:cNvPr id="4" name="Slide Number Placeholder 3"/>
          <p:cNvSpPr>
            <a:spLocks noGrp="1"/>
          </p:cNvSpPr>
          <p:nvPr>
            <p:ph type="sldNum" sz="quarter" idx="5"/>
          </p:nvPr>
        </p:nvSpPr>
        <p:spPr/>
        <p:txBody>
          <a:bodyPr/>
          <a:lstStyle/>
          <a:p>
            <a:fld id="{297A4B63-AD09-44DE-BEEC-F379281B23CC}" type="slidenum">
              <a:rPr lang="en-US" smtClean="0"/>
              <a:t>2</a:t>
            </a:fld>
            <a:endParaRPr lang="en-US"/>
          </a:p>
        </p:txBody>
      </p:sp>
    </p:spTree>
    <p:extLst>
      <p:ext uri="{BB962C8B-B14F-4D97-AF65-F5344CB8AC3E}">
        <p14:creationId xmlns:p14="http://schemas.microsoft.com/office/powerpoint/2010/main" val="35375433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items available in Real-Time Analytics include:</a:t>
            </a:r>
          </a:p>
          <a:p>
            <a:pPr>
              <a:buFont typeface="Arial" panose="020B0604020202020204" pitchFamily="34" charset="0"/>
              <a:buChar char="•"/>
            </a:pPr>
            <a:r>
              <a:rPr lang="en-US" dirty="0">
                <a:hlinkClick r:id="rId3"/>
              </a:rPr>
              <a:t>Eventstream</a:t>
            </a:r>
            <a:r>
              <a:rPr lang="en-US" dirty="0"/>
              <a:t> for capturing, transforming, and routing real-time events to various destinations with a no-code experience.</a:t>
            </a:r>
          </a:p>
          <a:p>
            <a:pPr>
              <a:buFont typeface="Arial" panose="020B0604020202020204" pitchFamily="34" charset="0"/>
              <a:buChar char="•"/>
            </a:pPr>
            <a:r>
              <a:rPr lang="en-US" dirty="0"/>
              <a:t>A </a:t>
            </a:r>
            <a:r>
              <a:rPr lang="en-US" dirty="0">
                <a:hlinkClick r:id="rId4"/>
              </a:rPr>
              <a:t>KQL database</a:t>
            </a:r>
            <a:r>
              <a:rPr lang="en-US" dirty="0"/>
              <a:t> for data storage and management. Data loaded into a KQL database can be accessed in </a:t>
            </a:r>
            <a:r>
              <a:rPr lang="en-US" dirty="0" err="1"/>
              <a:t>OneLake</a:t>
            </a:r>
            <a:r>
              <a:rPr lang="en-US" dirty="0"/>
              <a:t> and is exposed to other Fabric experiences.</a:t>
            </a:r>
          </a:p>
          <a:p>
            <a:pPr>
              <a:buFont typeface="Arial" panose="020B0604020202020204" pitchFamily="34" charset="0"/>
              <a:buChar char="•"/>
            </a:pPr>
            <a:r>
              <a:rPr lang="en-US" dirty="0"/>
              <a:t>A </a:t>
            </a:r>
            <a:r>
              <a:rPr lang="en-US" dirty="0">
                <a:hlinkClick r:id="rId5"/>
              </a:rPr>
              <a:t>KQL queryset</a:t>
            </a:r>
            <a:r>
              <a:rPr lang="en-US" dirty="0"/>
              <a:t> to run queries, view, and customize query results on data. The KQL </a:t>
            </a:r>
            <a:r>
              <a:rPr lang="en-US" dirty="0" err="1"/>
              <a:t>queryset</a:t>
            </a:r>
            <a:r>
              <a:rPr lang="en-US" dirty="0"/>
              <a:t> allows you to save queries for future use, export and share queries with others, and includes the option to generate a Power BI report.</a:t>
            </a:r>
          </a:p>
          <a:p>
            <a:endParaRPr lang="en-US" dirty="0"/>
          </a:p>
          <a:p>
            <a:r>
              <a:rPr lang="en-US" dirty="0"/>
              <a:t>An example of how you can use Real-Time analytics in a sales example is shown below:</a:t>
            </a:r>
          </a:p>
          <a:p>
            <a:endParaRPr lang="en-US" dirty="0"/>
          </a:p>
          <a:p>
            <a:r>
              <a:rPr lang="en-US" dirty="0"/>
              <a:t>As a business analyst working for a global retail chain, you're responsible for analyzing the incoming data and communicating your insights to key stakeholders in your business. You can collect and store data from a variety of different sources, such as manufacturers, shippers, suppliers, and in a variety of formats, such as structured, semi-structured, and unstructured data. All this actionable data is captured in a KQL database, providing a scalable data solution for your growing data that can hold billions of records that can be retained for years on end for you to query and compare with the streaming data. Not only can you use a KQL </a:t>
            </a:r>
            <a:r>
              <a:rPr lang="en-US" dirty="0" err="1"/>
              <a:t>queryset</a:t>
            </a:r>
            <a:r>
              <a:rPr lang="en-US" dirty="0"/>
              <a:t> to perform time series analysis, but you can also create Power BI reports visualizing geospatial analytics of land and maritime routes, quickly detect anomalies, and collaborate with project managers on dashboards to make better business decisions.</a:t>
            </a:r>
          </a:p>
        </p:txBody>
      </p:sp>
      <p:sp>
        <p:nvSpPr>
          <p:cNvPr id="4" name="Slide Number Placeholder 3"/>
          <p:cNvSpPr>
            <a:spLocks noGrp="1"/>
          </p:cNvSpPr>
          <p:nvPr>
            <p:ph type="sldNum" sz="quarter" idx="5"/>
          </p:nvPr>
        </p:nvSpPr>
        <p:spPr/>
        <p:txBody>
          <a:bodyPr/>
          <a:lstStyle/>
          <a:p>
            <a:fld id="{297A4B63-AD09-44DE-BEEC-F379281B23CC}" type="slidenum">
              <a:rPr lang="en-US" smtClean="0"/>
              <a:t>12</a:t>
            </a:fld>
            <a:endParaRPr lang="en-US"/>
          </a:p>
        </p:txBody>
      </p:sp>
    </p:spTree>
    <p:extLst>
      <p:ext uri="{BB962C8B-B14F-4D97-AF65-F5344CB8AC3E}">
        <p14:creationId xmlns:p14="http://schemas.microsoft.com/office/powerpoint/2010/main" val="31238161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launch of Fabric, Power BI Premium customers can simply turn on the Fabric tenant setting in the admin portal. With Fabric’s unified capacity model, Power BI Premium capacity can be utilized by any of the new workloads. Read this </a:t>
            </a:r>
            <a:r>
              <a:rPr lang="en-US" b="1" u="sng" dirty="0">
                <a:effectLst/>
                <a:hlinkClick r:id="rId3"/>
              </a:rPr>
              <a:t>documentation</a:t>
            </a:r>
            <a:r>
              <a:rPr lang="en-US" dirty="0"/>
              <a:t> for more information on Fabric’s single capacity model. Power BI Pro customers can access this functionality through capacity trials.</a:t>
            </a:r>
          </a:p>
          <a:p>
            <a:endParaRPr lang="en-US" dirty="0"/>
          </a:p>
          <a:p>
            <a:endParaRPr lang="en-US" dirty="0"/>
          </a:p>
          <a:p>
            <a:r>
              <a:rPr lang="en-US" dirty="0"/>
              <a:t>With Copilot in Power BI, we are infusing the power of large language models into Power BI at every layer to help users get more done and create more value from their data. Using Copilot, you can simply describe the visuals and insights you’re looking for, and Copilot will do the rest. Users can create and tailor reports in seconds, generate and edit DAX calculations, create narrative summaries, and ask questions about their data, all in conversational language. With the ability to easily tailor the tone, scope, and style of narratives and add them seamlessly within reports, Power BI can also deliver data insights even more impactfully through easy-to-understand text summaries.</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13</a:t>
            </a:fld>
            <a:endParaRPr lang="en-US"/>
          </a:p>
        </p:txBody>
      </p:sp>
    </p:spTree>
    <p:extLst>
      <p:ext uri="{BB962C8B-B14F-4D97-AF65-F5344CB8AC3E}">
        <p14:creationId xmlns:p14="http://schemas.microsoft.com/office/powerpoint/2010/main" val="37741445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Power BI is standardizing on open data formats by adopting Delta Lake and Parquet as its native storage format to help you avoid vendor lock-in and reduce data duplication and management. Direct Lake mode unlocks incredible performance directly against </a:t>
            </a:r>
            <a:r>
              <a:rPr lang="en-US" dirty="0" err="1"/>
              <a:t>OneLake</a:t>
            </a:r>
            <a:r>
              <a:rPr lang="en-US" dirty="0"/>
              <a:t>, with no data movement. Combining this with the ability for the other analytical engines to read and write data directly in the lake, Fabric will reshape how business users consume big data. Power BI datasets in Direct Lake mode enjoy query performance on a par with import mode, with the real-time nature of </a:t>
            </a:r>
            <a:r>
              <a:rPr lang="en-US" dirty="0" err="1"/>
              <a:t>DirectQuery</a:t>
            </a:r>
            <a:r>
              <a:rPr lang="en-US" dirty="0"/>
              <a:t>. And the data never leaves the lake, so there is no need to manage refreshes.</a:t>
            </a:r>
          </a:p>
          <a:p>
            <a:r>
              <a:rPr lang="en-US" dirty="0"/>
              <a:t>We are thrilled to announce the preview of Direct Lake mode for Power BI datasets on </a:t>
            </a:r>
            <a:r>
              <a:rPr lang="en-US" dirty="0" err="1"/>
              <a:t>Lakehouses</a:t>
            </a:r>
            <a:r>
              <a:rPr lang="en-US" dirty="0"/>
              <a:t>. We plan to launch the preview for Direct Lake mode datasets on Data Warehouses soon. For now, Direct Lake mode datasets for Warehouse is in private preview, but it does take effect if you use the SQL Endpoint for Lakehouse.</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14</a:t>
            </a:fld>
            <a:endParaRPr lang="en-US"/>
          </a:p>
        </p:txBody>
      </p:sp>
    </p:spTree>
    <p:extLst>
      <p:ext uri="{BB962C8B-B14F-4D97-AF65-F5344CB8AC3E}">
        <p14:creationId xmlns:p14="http://schemas.microsoft.com/office/powerpoint/2010/main" val="3161834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Activator can act on any type of data in Microsoft Fabric, from relatively slow-moving data in warehouses, to real-time streaming data in Azure Event Hubs. Here are a few examples of how you might put Data Activator to use in your organization: </a:t>
            </a:r>
          </a:p>
          <a:p>
            <a:pPr marL="742950" lvl="1" indent="-285750">
              <a:buFont typeface="Arial" panose="020B0604020202020204" pitchFamily="34" charset="0"/>
              <a:buChar char="•"/>
            </a:pPr>
            <a:r>
              <a:rPr lang="en-US" b="1" dirty="0">
                <a:effectLst/>
              </a:rPr>
              <a:t>Sales:</a:t>
            </a:r>
            <a:r>
              <a:rPr lang="en-US" dirty="0">
                <a:effectLst/>
              </a:rPr>
              <a:t> alert a sales manager if a particular customer is in arrears with their payments </a:t>
            </a:r>
          </a:p>
          <a:p>
            <a:pPr marL="742950" lvl="1" indent="-285750">
              <a:buFont typeface="Arial" panose="020B0604020202020204" pitchFamily="34" charset="0"/>
              <a:buChar char="•"/>
            </a:pPr>
            <a:r>
              <a:rPr lang="en-US" b="1" dirty="0">
                <a:effectLst/>
              </a:rPr>
              <a:t>Inventory</a:t>
            </a:r>
            <a:r>
              <a:rPr lang="en-US" dirty="0">
                <a:effectLst/>
              </a:rPr>
              <a:t>: check whether inventory levels for a particular product are sufficient, and notify an operations manager if not. </a:t>
            </a:r>
          </a:p>
          <a:p>
            <a:pPr marL="742950" lvl="1" indent="-285750">
              <a:buFont typeface="Arial" panose="020B0604020202020204" pitchFamily="34" charset="0"/>
              <a:buChar char="•"/>
            </a:pPr>
            <a:r>
              <a:rPr lang="en-US" b="1" dirty="0">
                <a:effectLst/>
              </a:rPr>
              <a:t>IT Operations</a:t>
            </a:r>
            <a:r>
              <a:rPr lang="en-US" dirty="0">
                <a:effectLst/>
              </a:rPr>
              <a:t>: automatically monitor data quality metrics and kick off remedial processes if those metrics are below target. </a:t>
            </a:r>
          </a:p>
          <a:p>
            <a:pPr marL="742950" lvl="1" indent="-285750">
              <a:buFont typeface="Arial" panose="020B0604020202020204" pitchFamily="34" charset="0"/>
              <a:buChar char="•"/>
            </a:pPr>
            <a:r>
              <a:rPr lang="en-US" b="1" dirty="0">
                <a:effectLst/>
              </a:rPr>
              <a:t>IoT</a:t>
            </a:r>
            <a:r>
              <a:rPr lang="en-US" dirty="0">
                <a:effectLst/>
              </a:rPr>
              <a:t>: automatically create an engineering support ticket if a refrigerator temperature is too high. </a:t>
            </a:r>
          </a:p>
          <a:p>
            <a:endParaRPr lang="en-US" dirty="0"/>
          </a:p>
          <a:p>
            <a:r>
              <a:rPr lang="en-US" dirty="0"/>
              <a:t>Data Activator drives actions through a 3-step process: </a:t>
            </a:r>
          </a:p>
          <a:p>
            <a:pPr>
              <a:buFont typeface="+mj-lt"/>
              <a:buAutoNum type="arabicPeriod"/>
            </a:pPr>
            <a:r>
              <a:rPr lang="en-US" b="1" dirty="0"/>
              <a:t>Connect to your data: </a:t>
            </a:r>
            <a:r>
              <a:rPr lang="en-US" dirty="0"/>
              <a:t>Data Activator can connect to a wide range of data sources in Microsoft Fabric, from Power BI datasets, </a:t>
            </a:r>
            <a:r>
              <a:rPr lang="en-US" dirty="0" err="1"/>
              <a:t>Eventstreams</a:t>
            </a:r>
            <a:r>
              <a:rPr lang="en-US" dirty="0"/>
              <a:t>, and more. Once Data Activator is connected to your data, it continually monitors it for actionable patterns. </a:t>
            </a:r>
          </a:p>
          <a:p>
            <a:pPr>
              <a:buFont typeface="+mj-lt"/>
              <a:buAutoNum type="arabicPeriod" startAt="2"/>
            </a:pPr>
            <a:r>
              <a:rPr lang="en-US" b="1" dirty="0"/>
              <a:t>Detect actionable conditions:</a:t>
            </a:r>
            <a:r>
              <a:rPr lang="en-US" dirty="0"/>
              <a:t> Data Activator gives you a single place to define actionable patterns in your data. These can range from simple thresholds (such as a value being exceeded) to more complex patterns over time (such a value trending down).  </a:t>
            </a:r>
          </a:p>
          <a:p>
            <a:pPr>
              <a:buFont typeface="+mj-lt"/>
              <a:buAutoNum type="arabicPeriod" startAt="3"/>
            </a:pPr>
            <a:r>
              <a:rPr lang="en-US" b="1" dirty="0"/>
              <a:t>Trigger actions: </a:t>
            </a:r>
            <a:r>
              <a:rPr lang="en-US" dirty="0"/>
              <a:t>When Data Activator detects an actionable pattern, it triggers an action. That action can be an email or a Teams alert to the relevant person in your organization. It can also be triggering an automatic process, via a Power Automate flow or an action in one of your organization’s line-of-business apps. </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15</a:t>
            </a:fld>
            <a:endParaRPr lang="en-US"/>
          </a:p>
        </p:txBody>
      </p:sp>
    </p:spTree>
    <p:extLst>
      <p:ext uri="{BB962C8B-B14F-4D97-AF65-F5344CB8AC3E}">
        <p14:creationId xmlns:p14="http://schemas.microsoft.com/office/powerpoint/2010/main" val="17165364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Today’s data lakes can be messy and complicated, making it hard for customers to create, integrate, manage, and operate data lakes. And once they are operational, multiple data products using different proprietary data formats on the same data lake can cause significant data </a:t>
            </a:r>
            <a:r>
              <a:rPr lang="en-US" dirty="0" err="1"/>
              <a:t>duplicationn</a:t>
            </a:r>
            <a:r>
              <a:rPr lang="en-US" dirty="0"/>
              <a:t> and concerns about vendor lock-in.  </a:t>
            </a:r>
          </a:p>
          <a:p>
            <a:endParaRPr lang="en-US" dirty="0"/>
          </a:p>
          <a:p>
            <a:r>
              <a:rPr lang="en-US" dirty="0"/>
              <a:t>Fabric comes with a SaaS, multi-cloud data lake called </a:t>
            </a:r>
            <a:r>
              <a:rPr lang="en-US" dirty="0" err="1"/>
              <a:t>OneLake</a:t>
            </a:r>
            <a:r>
              <a:rPr lang="en-US" dirty="0"/>
              <a:t> that is built-in and automatically available to every Fabric tenant. All Fabric workloads are automatically wired into </a:t>
            </a:r>
            <a:r>
              <a:rPr lang="en-US" dirty="0" err="1"/>
              <a:t>OneLake</a:t>
            </a:r>
            <a:r>
              <a:rPr lang="en-US" dirty="0"/>
              <a:t>, just like all Microsoft 365 applications are wired into OneDrive. Data is organized in an intuitive data hub, and automatically indexed for discovery, sharing, governance, and compliance.  </a:t>
            </a:r>
          </a:p>
          <a:p>
            <a:endParaRPr lang="en-US" dirty="0"/>
          </a:p>
          <a:p>
            <a:r>
              <a:rPr lang="en-US" dirty="0" err="1"/>
              <a:t>OneLake</a:t>
            </a:r>
            <a:r>
              <a:rPr lang="en-US" dirty="0"/>
              <a:t> is the OneDrive for data. Just like OneDrive, </a:t>
            </a:r>
            <a:r>
              <a:rPr lang="en-US" dirty="0" err="1"/>
              <a:t>OneLake</a:t>
            </a:r>
            <a:r>
              <a:rPr lang="en-US" dirty="0"/>
              <a:t> data can be easily explored from Windows using the </a:t>
            </a:r>
            <a:r>
              <a:rPr lang="en-US" dirty="0" err="1"/>
              <a:t>OneLake</a:t>
            </a:r>
            <a:r>
              <a:rPr lang="en-US" dirty="0"/>
              <a:t> file explorer for Windows. Directly in Windows, you can navigate all your workspaces, data items, easily uploading, downloading or modifying files just like you can do in office. The </a:t>
            </a:r>
            <a:r>
              <a:rPr lang="en-US" dirty="0" err="1"/>
              <a:t>OneLake</a:t>
            </a:r>
            <a:r>
              <a:rPr lang="en-US" dirty="0"/>
              <a:t> file explorer simplifies data lakes putting them into the hands of even nontechnical business users. </a:t>
            </a:r>
          </a:p>
          <a:p>
            <a:endParaRPr lang="en-US" dirty="0"/>
          </a:p>
          <a:p>
            <a:r>
              <a:rPr lang="en-US" b="1" dirty="0"/>
              <a:t>One copy of data</a:t>
            </a:r>
          </a:p>
          <a:p>
            <a:r>
              <a:rPr lang="en-US" dirty="0" err="1"/>
              <a:t>OneLake</a:t>
            </a:r>
            <a:r>
              <a:rPr lang="en-US" dirty="0"/>
              <a:t> aims to give you the most value possible out of a single copy of data without data movement or duplication. You'll no longer need to copy data just to use it with another engine or to break down silos so that data can be analyzed with other data.</a:t>
            </a:r>
          </a:p>
          <a:p>
            <a:endParaRPr lang="en-US" dirty="0"/>
          </a:p>
          <a:p>
            <a:r>
              <a:rPr lang="en-US" b="1" dirty="0"/>
              <a:t>Shortcuts let you connect data across business domains without data movement</a:t>
            </a:r>
          </a:p>
          <a:p>
            <a:r>
              <a:rPr lang="en-US" dirty="0"/>
              <a:t>Shortcuts allow your organization to easily share data between users and applications without having to move and duplicate information unnecessarily. When teams work independently in separate workspaces, shortcuts enable you to combine data across different business groups and domains into a virtual data product to fit a user’s specific needs. A shortcut is a reference to data stored in other file locations. These file locations can be within the same workspace or across different workspaces, within </a:t>
            </a:r>
            <a:r>
              <a:rPr lang="en-US" dirty="0" err="1"/>
              <a:t>OneLake</a:t>
            </a:r>
            <a:r>
              <a:rPr lang="en-US" dirty="0"/>
              <a:t> or external to </a:t>
            </a:r>
            <a:r>
              <a:rPr lang="en-US" dirty="0" err="1"/>
              <a:t>OneLake</a:t>
            </a:r>
            <a:r>
              <a:rPr lang="en-US" dirty="0"/>
              <a:t> in ADLS or S3. No matter the location, the reference makes it appear as though the files and folders are stored locally.</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16</a:t>
            </a:fld>
            <a:endParaRPr lang="en-US"/>
          </a:p>
        </p:txBody>
      </p:sp>
    </p:spTree>
    <p:extLst>
      <p:ext uri="{BB962C8B-B14F-4D97-AF65-F5344CB8AC3E}">
        <p14:creationId xmlns:p14="http://schemas.microsoft.com/office/powerpoint/2010/main" val="26746877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Customers aspire to drive a data culture where everyone in their organization is making better decisions based on data. To help our customers foster this culture, Fabric deeply integrates with the </a:t>
            </a:r>
            <a:r>
              <a:rPr lang="en-US" dirty="0">
                <a:hlinkClick r:id="rId3"/>
              </a:rPr>
              <a:t>Microsoft 365 applications</a:t>
            </a:r>
            <a:r>
              <a:rPr lang="en-US" dirty="0"/>
              <a:t> people use every day.  </a:t>
            </a:r>
          </a:p>
          <a:p>
            <a:endParaRPr lang="en-US" dirty="0"/>
          </a:p>
          <a:p>
            <a:r>
              <a:rPr lang="en-US" dirty="0"/>
              <a:t>Power BI is a core part of Fabric and is already infused across Microsoft 365. Through Power BI’s deep integrations with popular applications such as Excel, Microsoft Teams, PowerPoint, and SharePoint, relevant data from </a:t>
            </a:r>
            <a:r>
              <a:rPr lang="en-US" dirty="0" err="1"/>
              <a:t>OneLake</a:t>
            </a:r>
            <a:r>
              <a:rPr lang="en-US" dirty="0"/>
              <a:t> is easily discoverable and accessible to users right from Microsoft 365—helping customers drive more value from their data</a:t>
            </a:r>
          </a:p>
          <a:p>
            <a:r>
              <a:rPr lang="en-US" dirty="0"/>
              <a:t>With Fabric, you can turn your Microsoft 365 apps into hubs for uncovering and applying insights. For example, users in Microsoft Excel can directly discover and analyze data in </a:t>
            </a:r>
            <a:r>
              <a:rPr lang="en-US" dirty="0" err="1"/>
              <a:t>OneLake</a:t>
            </a:r>
            <a:r>
              <a:rPr lang="en-US" dirty="0"/>
              <a:t> and generate a Power BI report with a click of a button. In Teams, users can infuse data into their everyday work with embedded channels, chat, and meeting experiences. Business users can bring data into their presentations by embedding live Power BI reports directly in Microsoft PowerPoint. Power BI is also natively integrated with SharePoint, enabling easy sharing and dissemination of insights. And with Microsoft Graph Data Connect (preview), Microsoft 365 data is natively integrated into </a:t>
            </a:r>
            <a:r>
              <a:rPr lang="en-US" dirty="0" err="1"/>
              <a:t>OneLake</a:t>
            </a:r>
            <a:r>
              <a:rPr lang="en-US" dirty="0"/>
              <a:t> so customers can unlock insights on their customer relationships, business processes, security and compliance, and people productivity.  </a:t>
            </a:r>
          </a:p>
          <a:p>
            <a:endParaRPr lang="en-US" dirty="0"/>
          </a:p>
          <a:p>
            <a:endParaRPr lang="en-US" dirty="0"/>
          </a:p>
          <a:p>
            <a:r>
              <a:rPr lang="en-US" dirty="0"/>
              <a:t>Today’s analytics systems typically combine products from multiple vendors in a single project. This results in computing capacity provisioned in multiple systems like data integration, data engineering, data warehousing, and business intelligence. When one of the systems is idle, its capacity cannot be used by another system causing significant wastage.  </a:t>
            </a:r>
          </a:p>
          <a:p>
            <a:r>
              <a:rPr lang="en-US" dirty="0"/>
              <a:t>Purchasing and managing resources is massively simplified with Fabric. Customers can purchase a single pool of computing that powers all Fabric workloads. With this all-inclusive approach, customers can create solutions that leverage all workloads freely without any friction in their experience or commerce. The universal compute capacities significantly reduce costs, as any unused compute capacity in one workload can be utilized by any of the workloads. </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17</a:t>
            </a:fld>
            <a:endParaRPr lang="en-US"/>
          </a:p>
        </p:txBody>
      </p:sp>
    </p:spTree>
    <p:extLst>
      <p:ext uri="{BB962C8B-B14F-4D97-AF65-F5344CB8AC3E}">
        <p14:creationId xmlns:p14="http://schemas.microsoft.com/office/powerpoint/2010/main" val="24784874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CB2646-9805-4E6F-8DC9-9E34B0CFAF1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630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In the world of big data, raw, unorganized data is often stored in relational, non-relational, and other storage systems. However, on its own, raw data doesn't have the proper context or meaning to provide meaningful insights to analysts, data scientists, or business decision makers.</a:t>
            </a:r>
          </a:p>
          <a:p>
            <a:r>
              <a:rPr lang="en-US" dirty="0"/>
              <a:t>Big data requires a service that can orchestrate and operationalize processes to refine these enormous stores of raw data into actionable business insights. Azure Data Factory is a managed cloud service that's built for these complex hybrid extract-transform-load (ETL), extract-load-transform (ELT), and data integration projects.</a:t>
            </a:r>
          </a:p>
          <a:p>
            <a:endParaRPr lang="en-US" dirty="0"/>
          </a:p>
          <a:p>
            <a:r>
              <a:rPr lang="en-US" dirty="0"/>
              <a:t>Azure Data Factory is the platform that solves such data scenarios. It is the </a:t>
            </a:r>
            <a:r>
              <a:rPr lang="en-US" i="1" dirty="0"/>
              <a:t>cloud-based ETL and data integration service that allows you to create data-driven workflows for orchestrating data movement and transforming data at scale</a:t>
            </a:r>
            <a:r>
              <a:rPr lang="en-US" dirty="0"/>
              <a:t>. Using Azure Data Factory, you can create and schedule data-driven workflows (called pipelines) that can ingest data from disparate data stores. You can build complex ETL processes that transform data visually with data flows or by using compute services such as Azure HDInsight Hadoop, Azure Databricks, and Azure SQL Database.</a:t>
            </a:r>
          </a:p>
        </p:txBody>
      </p:sp>
      <p:sp>
        <p:nvSpPr>
          <p:cNvPr id="4" name="Slide Number Placeholder 3"/>
          <p:cNvSpPr>
            <a:spLocks noGrp="1"/>
          </p:cNvSpPr>
          <p:nvPr>
            <p:ph type="sldNum" sz="quarter" idx="5"/>
          </p:nvPr>
        </p:nvSpPr>
        <p:spPr/>
        <p:txBody>
          <a:bodyPr/>
          <a:lstStyle/>
          <a:p>
            <a:fld id="{297A4B63-AD09-44DE-BEEC-F379281B23CC}" type="slidenum">
              <a:rPr lang="en-US" smtClean="0"/>
              <a:t>3</a:t>
            </a:fld>
            <a:endParaRPr lang="en-US"/>
          </a:p>
        </p:txBody>
      </p:sp>
    </p:spTree>
    <p:extLst>
      <p:ext uri="{BB962C8B-B14F-4D97-AF65-F5344CB8AC3E}">
        <p14:creationId xmlns:p14="http://schemas.microsoft.com/office/powerpoint/2010/main" val="363365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Synapse Data Engineering, we aspire to streamline the process of working with your organizational data. Instead of wasting cycles on the ‘integration tax’ of wiring together a collection of products, worrying about spinning up and managing infrastructure and stitching together disparate data sources, we want data engineers to focus on the jobs to be done.</a:t>
            </a:r>
          </a:p>
          <a:p>
            <a:endParaRPr lang="en-US" dirty="0"/>
          </a:p>
          <a:p>
            <a:br>
              <a:rPr lang="en-US" dirty="0"/>
            </a:br>
            <a:r>
              <a:rPr lang="en-US" dirty="0"/>
              <a:t>The </a:t>
            </a:r>
            <a:r>
              <a:rPr lang="en-US" dirty="0" err="1"/>
              <a:t>lakehouse</a:t>
            </a:r>
            <a:r>
              <a:rPr lang="en-US" dirty="0"/>
              <a:t> also streamlines the process of collaborating on top of the same data. Since all the data in Microsoft Fabric is automatically stored in the Delta format, different data professionals can easily work together. The </a:t>
            </a:r>
            <a:r>
              <a:rPr lang="en-US" dirty="0" err="1"/>
              <a:t>lakehouse</a:t>
            </a:r>
            <a:r>
              <a:rPr lang="en-US" dirty="0"/>
              <a:t> comes with a SQL endpoint that provides data warehousing capabilities, including the ability to run T-SQL queries, create views and define functions. Every </a:t>
            </a:r>
            <a:r>
              <a:rPr lang="en-US" dirty="0" err="1"/>
              <a:t>lakehouse</a:t>
            </a:r>
            <a:r>
              <a:rPr lang="en-US" dirty="0"/>
              <a:t> also comes with a semantic dataset, enabling BI users to build reports directly on top of </a:t>
            </a:r>
            <a:r>
              <a:rPr lang="en-US" dirty="0" err="1"/>
              <a:t>lakehouse</a:t>
            </a:r>
            <a:r>
              <a:rPr lang="en-US" dirty="0"/>
              <a:t> data. Power BI can connect to the </a:t>
            </a:r>
            <a:r>
              <a:rPr lang="en-US" dirty="0" err="1"/>
              <a:t>lakehouse</a:t>
            </a:r>
            <a:r>
              <a:rPr lang="en-US" dirty="0"/>
              <a:t> data using ‘Direct Lake’ mode meaning it can read the data in the lake, with no data movement and with great performance.</a:t>
            </a:r>
          </a:p>
          <a:p>
            <a:endParaRPr lang="en-US" dirty="0"/>
          </a:p>
          <a:p>
            <a:br>
              <a:rPr lang="en-US" dirty="0"/>
            </a:br>
            <a:r>
              <a:rPr lang="en-US" dirty="0"/>
              <a:t>In Microsoft Fabric, we strive to provide users with great, out of the box performance, with no tuning required, and Spark is no exception. There are a variety of optimizations built into the runtime to ensure data engineers always have a performant experience. These include Spark query optimizations like partition caching, but also Delta optimizations such as ‘V-order’. All Microsoft Fabric engines automatically write Delta with V-order, meaning data is automatically optimized for BI reporting, resulting in great query performance when using Power BI.</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5</a:t>
            </a:fld>
            <a:endParaRPr lang="en-US"/>
          </a:p>
        </p:txBody>
      </p:sp>
    </p:spTree>
    <p:extLst>
      <p:ext uri="{BB962C8B-B14F-4D97-AF65-F5344CB8AC3E}">
        <p14:creationId xmlns:p14="http://schemas.microsoft.com/office/powerpoint/2010/main" val="1098436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goal of Fabric is for every data engineer to have a delightful authoring experience, irrespective of their tooling of choice.</a:t>
            </a:r>
            <a:br>
              <a:rPr lang="en-US" dirty="0"/>
            </a:br>
            <a:r>
              <a:rPr lang="en-US" dirty="0"/>
              <a:t> </a:t>
            </a:r>
            <a:br>
              <a:rPr lang="en-US" dirty="0"/>
            </a:br>
            <a:r>
              <a:rPr lang="en-US" dirty="0"/>
              <a:t>The primary authoring canvas offered in Synapse Data Engineering is the notebook. The notebook provides developers with native </a:t>
            </a:r>
            <a:r>
              <a:rPr lang="en-US" dirty="0" err="1"/>
              <a:t>lakehouse</a:t>
            </a:r>
            <a:r>
              <a:rPr lang="en-US" dirty="0"/>
              <a:t> integration, users can easily collaborate thanks to built-in co-authoring, whilst the notebook auto saves, just like in Microsoft Office. Notebooks can be scheduled or added to pipelines for more complex workflows.</a:t>
            </a:r>
            <a:br>
              <a:rPr lang="en-US" dirty="0"/>
            </a:br>
            <a:r>
              <a:rPr lang="en-US" dirty="0"/>
              <a:t> </a:t>
            </a:r>
            <a:br>
              <a:rPr lang="en-US" dirty="0"/>
            </a:br>
            <a:r>
              <a:rPr lang="en-US" dirty="0"/>
              <a:t>Data engineers who want to make use of ad hoc libraries during their session, can install popular Python and R libraries in-line leveraging commands like pip install. Notebooks can also reference each other for more modularized ways of working.</a:t>
            </a:r>
          </a:p>
        </p:txBody>
      </p:sp>
      <p:sp>
        <p:nvSpPr>
          <p:cNvPr id="4" name="Slide Number Placeholder 3"/>
          <p:cNvSpPr>
            <a:spLocks noGrp="1"/>
          </p:cNvSpPr>
          <p:nvPr>
            <p:ph type="sldNum" sz="quarter" idx="5"/>
          </p:nvPr>
        </p:nvSpPr>
        <p:spPr/>
        <p:txBody>
          <a:bodyPr/>
          <a:lstStyle/>
          <a:p>
            <a:fld id="{297A4B63-AD09-44DE-BEEC-F379281B23CC}" type="slidenum">
              <a:rPr lang="en-US" smtClean="0"/>
              <a:t>6</a:t>
            </a:fld>
            <a:endParaRPr lang="en-US"/>
          </a:p>
        </p:txBody>
      </p:sp>
    </p:spTree>
    <p:extLst>
      <p:ext uri="{BB962C8B-B14F-4D97-AF65-F5344CB8AC3E}">
        <p14:creationId xmlns:p14="http://schemas.microsoft.com/office/powerpoint/2010/main" val="38106232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science is a powerful tool for unlocking the value of data in any organization’s analytics workflow. Through the use of data science, organizations can make more informed decisions and gain predictive insights that would otherwise be unattainable.</a:t>
            </a:r>
          </a:p>
          <a:p>
            <a:endParaRPr lang="en-US" dirty="0"/>
          </a:p>
          <a:p>
            <a:r>
              <a:rPr lang="en-US" dirty="0"/>
              <a:t>Synapse Data Science in Microsoft Fabric allows data science practitioners to work seamlessly on top of the same secured and governed data that has been prepared by data engineering teams. This eliminates the need to copy data and figure out ways to give your data science teams secure access to data. In Microsoft Fabric, the open Delta Lake support allows data science users to version datasets to create reproducible machine learning code. Additionally, data science users have access to a wide range of easy-to-use getting started experiences, low-code tools and code authoring experiences with Notebooks and Visual Studio Code. Synapse Data Science in Microsoft Fabric also provides a rich set of built-in ML tools. For example, </a:t>
            </a:r>
            <a:r>
              <a:rPr lang="en-US" dirty="0" err="1"/>
              <a:t>MLFlow</a:t>
            </a:r>
            <a:r>
              <a:rPr lang="en-US" dirty="0"/>
              <a:t> model and experiment tracking, powered by Azure machine learning, is built in. The </a:t>
            </a:r>
            <a:r>
              <a:rPr lang="en-US" dirty="0" err="1"/>
              <a:t>SynapseML</a:t>
            </a:r>
            <a:r>
              <a:rPr lang="en-US" dirty="0"/>
              <a:t> Spark library provides scalable ML tools and users can serve predictions swiftly to Power BI with the new PBI Direct Lake capability. Finally, streamlined collaboration across different analytics roles makes hand-offs seamless and teams more productive.</a:t>
            </a:r>
          </a:p>
        </p:txBody>
      </p:sp>
      <p:sp>
        <p:nvSpPr>
          <p:cNvPr id="4" name="Slide Number Placeholder 3"/>
          <p:cNvSpPr>
            <a:spLocks noGrp="1"/>
          </p:cNvSpPr>
          <p:nvPr>
            <p:ph type="sldNum" sz="quarter" idx="5"/>
          </p:nvPr>
        </p:nvSpPr>
        <p:spPr/>
        <p:txBody>
          <a:bodyPr/>
          <a:lstStyle/>
          <a:p>
            <a:fld id="{297A4B63-AD09-44DE-BEEC-F379281B23CC}" type="slidenum">
              <a:rPr lang="en-US" smtClean="0"/>
              <a:t>7</a:t>
            </a:fld>
            <a:endParaRPr lang="en-US"/>
          </a:p>
        </p:txBody>
      </p:sp>
    </p:spTree>
    <p:extLst>
      <p:ext uri="{BB962C8B-B14F-4D97-AF65-F5344CB8AC3E}">
        <p14:creationId xmlns:p14="http://schemas.microsoft.com/office/powerpoint/2010/main" val="42713411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you hopefully have a better understanding of how Microsoft Fabric helps to better integrate data science with analytics and BI, let’s take a closer look at some of the new features and experiences we are introducing.</a:t>
            </a:r>
            <a:br>
              <a:rPr lang="en-US" dirty="0"/>
            </a:br>
            <a:r>
              <a:rPr lang="en-US" dirty="0"/>
              <a:t> </a:t>
            </a:r>
          </a:p>
          <a:p>
            <a:r>
              <a:rPr lang="en-US" b="1" dirty="0"/>
              <a:t>Data prep and code generation with Data Wrangler</a:t>
            </a:r>
          </a:p>
          <a:p>
            <a:r>
              <a:rPr lang="en-US" dirty="0"/>
              <a:t>Data Wrangler, a powerful, intuitive tool for data wrangling and preparation. Data Wrangler makes data cleansing and preparation easier than ever before, while still allowing users to take advantage of the power of coding and reproducibility of Python. The dynamic data display, built-in statistics and chart-rendering capabilities along with the ability to get started with Pandas data in just a few clicks, make this tool easily accessible to a range of experience levels, from novice developers to seasoned professionals. Future updates will include support for Spark and a natural language processing “to code” functionality via Azure </a:t>
            </a:r>
            <a:r>
              <a:rPr lang="en-US" dirty="0" err="1"/>
              <a:t>OpenAI</a:t>
            </a:r>
            <a:r>
              <a:rPr lang="en-US" dirty="0"/>
              <a:t>.</a:t>
            </a:r>
          </a:p>
          <a:p>
            <a:endParaRPr lang="en-US" dirty="0"/>
          </a:p>
          <a:p>
            <a:r>
              <a:rPr lang="en-US" b="1" dirty="0"/>
              <a:t>ML models and experiments as first-class citizens with </a:t>
            </a:r>
            <a:r>
              <a:rPr lang="en-US" b="1" dirty="0" err="1"/>
              <a:t>MLFlow</a:t>
            </a:r>
            <a:endParaRPr lang="en-US" b="1" dirty="0"/>
          </a:p>
          <a:p>
            <a:r>
              <a:rPr lang="en-US" dirty="0"/>
              <a:t>We are also making machine learning models and experiments first-class citizens in Fabric. Built-in support for ML models and experiments allows users to manage models and track experiment runs using standard </a:t>
            </a:r>
            <a:r>
              <a:rPr lang="en-US" dirty="0" err="1"/>
              <a:t>MLFLow</a:t>
            </a:r>
            <a:r>
              <a:rPr lang="en-US" dirty="0"/>
              <a:t> APIs. Comparison experiences make it easy to compare different experiment runs and auto logging helps capture key metrics automatically as users author code to train models. The Microsoft Fabric </a:t>
            </a:r>
            <a:r>
              <a:rPr lang="en-US" dirty="0" err="1"/>
              <a:t>MLFlow</a:t>
            </a:r>
            <a:r>
              <a:rPr lang="en-US" dirty="0"/>
              <a:t> tracking store is powered by Azure Machine Learning, which opens the possibility of valuable integrated experiences in the future.</a:t>
            </a:r>
          </a:p>
          <a:p>
            <a:endParaRPr lang="en-US" dirty="0"/>
          </a:p>
          <a:p>
            <a:r>
              <a:rPr lang="en-US" b="1" dirty="0" err="1"/>
              <a:t>SynapseML</a:t>
            </a:r>
            <a:r>
              <a:rPr lang="en-US" b="1" dirty="0"/>
              <a:t>, a comprehensive machine learning library for Spark</a:t>
            </a:r>
          </a:p>
          <a:p>
            <a:r>
              <a:rPr lang="en-US" dirty="0"/>
              <a:t>Additionally, we bring you the </a:t>
            </a:r>
            <a:r>
              <a:rPr lang="en-US" u="sng" dirty="0">
                <a:effectLst/>
                <a:hlinkClick r:id="rId3"/>
              </a:rPr>
              <a:t>Synapse ML Library</a:t>
            </a:r>
            <a:r>
              <a:rPr lang="en-US" dirty="0"/>
              <a:t>, the richest machine learning library for Spark, owned and maintained by Microsoft. With the goal to simplify distributed and scalable machine learning, this library provides access to many different ML tools and easy to use APIs for applying ML and enriching data at scale. Core capabilities include distributed ML with performant and popular algorithms like </a:t>
            </a:r>
            <a:r>
              <a:rPr lang="en-US" dirty="0" err="1"/>
              <a:t>LightGBM</a:t>
            </a:r>
            <a:r>
              <a:rPr lang="en-US" dirty="0"/>
              <a:t> as well as full </a:t>
            </a:r>
            <a:r>
              <a:rPr lang="en-US" dirty="0" err="1"/>
              <a:t>MlFlow</a:t>
            </a:r>
            <a:r>
              <a:rPr lang="en-US" dirty="0"/>
              <a:t> support for </a:t>
            </a:r>
            <a:r>
              <a:rPr lang="en-US" dirty="0" err="1"/>
              <a:t>SynapseML</a:t>
            </a:r>
            <a:r>
              <a:rPr lang="en-US" dirty="0"/>
              <a:t> models. Spark operators help users to work with pre-trained AI models from Azure Cognitive Services, including the new Azure Open AI features, for applying foundation model powered transformations directly on data with Spark.</a:t>
            </a:r>
          </a:p>
          <a:p>
            <a:endParaRPr lang="en-US" dirty="0"/>
          </a:p>
          <a:p>
            <a:r>
              <a:rPr lang="en-US" b="1" dirty="0"/>
              <a:t>Enrich data in your Lakehouse with scalable PREDICT</a:t>
            </a:r>
          </a:p>
          <a:p>
            <a:r>
              <a:rPr lang="en-US" dirty="0"/>
              <a:t>We facilitate the operationalization of ML models with the scalable PREDICT function for distributed batch scoring on Spark, allowing users to process predictions without moving any data. Users can write the enriched data to the Lakehouse and serve it seamlessly to BI reports with the powerful Power BI Direct Lake capability. Additionally, we introduce an easy-to-use guided experience that helps users quickly and easily generate code to apply their ML models.</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8</a:t>
            </a:fld>
            <a:endParaRPr lang="en-US"/>
          </a:p>
        </p:txBody>
      </p:sp>
    </p:spTree>
    <p:extLst>
      <p:ext uri="{BB962C8B-B14F-4D97-AF65-F5344CB8AC3E}">
        <p14:creationId xmlns:p14="http://schemas.microsoft.com/office/powerpoint/2010/main" val="1177314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We are thrilled to announce the preview of Synapse Data Warehouse in Microsoft Fabric! Synapse Data Warehouse is the next generation of data warehousing in Microsoft Fabric that is the first transactional data warehouse to natively support an open data format enabling IT teams, data engineers and business users to collaborate seamlessly and extract actionable insights from their data, all without compromising enterprise security or governance. Just like the previous data warehouse generation, SQL provides multi-table ACID transactional guarantees. It is built on the well-established SQL Server Query Optimizer and Distributed Query Processing engine but is bolstered with the key improvements below that add significant new value to enterprises –</a:t>
            </a:r>
          </a:p>
          <a:p>
            <a:pPr marL="742950" lvl="1" indent="-285750">
              <a:buFont typeface="Arial" panose="020B0604020202020204" pitchFamily="34" charset="0"/>
              <a:buChar char="•"/>
            </a:pPr>
            <a:r>
              <a:rPr lang="en-US" b="1" dirty="0">
                <a:effectLst/>
              </a:rPr>
              <a:t>Fully managed</a:t>
            </a:r>
            <a:r>
              <a:rPr lang="en-US" dirty="0">
                <a:effectLst/>
              </a:rPr>
              <a:t>: this new data warehouse is a fully managed SaaS solution and effortlessly extends modern data architectures to both professional developers who love to write code and citizen enthusiasts with no coding skills.  What previously took enterprises months to accomplish can now be done in minutes efficiently.  </a:t>
            </a:r>
          </a:p>
          <a:p>
            <a:pPr marL="742950" lvl="1" indent="-285750">
              <a:buFont typeface="Arial" panose="020B0604020202020204" pitchFamily="34" charset="0"/>
              <a:buChar char="•"/>
            </a:pPr>
            <a:r>
              <a:rPr lang="en-US" b="1" dirty="0">
                <a:effectLst/>
              </a:rPr>
              <a:t>No provisioning and managing of resources:</a:t>
            </a:r>
            <a:r>
              <a:rPr lang="en-US" dirty="0">
                <a:effectLst/>
              </a:rPr>
              <a:t> instead of provisioning dedicated clusters, it is based on a fully serverless compute infrastructure where resources are provisioned in milliseconds as jobs requests come in. Enterprises benefit from resource efficiencies and only pay for what they use. </a:t>
            </a:r>
          </a:p>
          <a:p>
            <a:pPr marL="742950" lvl="1" indent="-285750">
              <a:buFont typeface="Arial" panose="020B0604020202020204" pitchFamily="34" charset="0"/>
              <a:buChar char="•"/>
            </a:pPr>
            <a:r>
              <a:rPr lang="en-US" b="1" dirty="0">
                <a:effectLst/>
              </a:rPr>
              <a:t>Separation of storage and compute:</a:t>
            </a:r>
            <a:r>
              <a:rPr lang="en-US" dirty="0">
                <a:effectLst/>
              </a:rPr>
              <a:t> compute nodes used are independent of storage enabling enterprises to scale and pay for either one separately.   </a:t>
            </a:r>
          </a:p>
          <a:p>
            <a:pPr marL="742950" lvl="1" indent="-285750">
              <a:buFont typeface="Arial" panose="020B0604020202020204" pitchFamily="34" charset="0"/>
              <a:buChar char="•"/>
            </a:pPr>
            <a:r>
              <a:rPr lang="en-US" b="1" dirty="0">
                <a:effectLst/>
              </a:rPr>
              <a:t>Open data standards:</a:t>
            </a:r>
            <a:r>
              <a:rPr lang="en-US" dirty="0">
                <a:effectLst/>
              </a:rPr>
              <a:t> data is not locked-in the proprietary SQL Server format but is stored in the open data standard of Delta-Parquet in the Microsoft </a:t>
            </a:r>
            <a:r>
              <a:rPr lang="en-US" dirty="0" err="1">
                <a:effectLst/>
              </a:rPr>
              <a:t>OneLake</a:t>
            </a:r>
            <a:r>
              <a:rPr lang="en-US" dirty="0">
                <a:effectLst/>
              </a:rPr>
              <a:t> providing interoperability not only with all workloads in Fabric but also the Spark ecosystem without requiring any data movement. </a:t>
            </a:r>
          </a:p>
          <a:p>
            <a:pPr marL="742950" lvl="1" indent="-285750">
              <a:buFont typeface="Arial" panose="020B0604020202020204" pitchFamily="34" charset="0"/>
              <a:buChar char="•"/>
            </a:pPr>
            <a:r>
              <a:rPr lang="en-US" b="1" dirty="0">
                <a:effectLst/>
              </a:rPr>
              <a:t>Cross-querying: </a:t>
            </a:r>
            <a:r>
              <a:rPr lang="en-US" dirty="0">
                <a:effectLst/>
              </a:rPr>
              <a:t>as a result of the open data standard support, data in the lake whether processed by a Fabric workload or any other compute engine can be queried and cross-joined without making any copies of the data.   </a:t>
            </a:r>
          </a:p>
          <a:p>
            <a:pPr marL="742950" lvl="1" indent="-285750">
              <a:buFont typeface="Arial" panose="020B0604020202020204" pitchFamily="34" charset="0"/>
              <a:buChar char="•"/>
            </a:pPr>
            <a:r>
              <a:rPr lang="en-US" b="1" dirty="0">
                <a:effectLst/>
              </a:rPr>
              <a:t>Auto-scaling:</a:t>
            </a:r>
            <a:r>
              <a:rPr lang="en-US" dirty="0">
                <a:effectLst/>
              </a:rPr>
              <a:t> it automatically scales resources instantly as query and usage requirements increase and down-scales when there is no more need for these resources, all without any user intervention. </a:t>
            </a:r>
          </a:p>
          <a:p>
            <a:pPr marL="742950" lvl="1" indent="-285750">
              <a:buFont typeface="Arial" panose="020B0604020202020204" pitchFamily="34" charset="0"/>
              <a:buChar char="•"/>
            </a:pPr>
            <a:r>
              <a:rPr lang="en-US" b="1" dirty="0">
                <a:effectLst/>
              </a:rPr>
              <a:t>Self-optimizing</a:t>
            </a:r>
            <a:r>
              <a:rPr lang="en-US" dirty="0">
                <a:effectLst/>
              </a:rPr>
              <a:t>: it automatically detects and isolates workloads to deliver predictable performance.  The best performance is based on caching which is automatic and multi-tiered based on activity. Query plans generated are optimal. There is no need to hire highly skilled engineers to manage workload groups or tune the data warehouse.   </a:t>
            </a:r>
          </a:p>
          <a:p>
            <a:pPr marL="742950" lvl="1" indent="-285750">
              <a:buFont typeface="Arial" panose="020B0604020202020204" pitchFamily="34" charset="0"/>
              <a:buChar char="•"/>
            </a:pPr>
            <a:r>
              <a:rPr lang="en-US" b="1" dirty="0">
                <a:effectLst/>
              </a:rPr>
              <a:t>Fully integrated</a:t>
            </a:r>
            <a:r>
              <a:rPr lang="en-US" dirty="0">
                <a:effectLst/>
              </a:rPr>
              <a:t>: it is fully integrated with all Fabric workloads right out of the box for any developer.  Users can continue to benefit from the rich capabilities of the SQL engine using the T-SQL language or a simple user interface. All this with the continued benefits of the SQL ecosystem. </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9</a:t>
            </a:fld>
            <a:endParaRPr lang="en-US"/>
          </a:p>
        </p:txBody>
      </p:sp>
    </p:spTree>
    <p:extLst>
      <p:ext uri="{BB962C8B-B14F-4D97-AF65-F5344CB8AC3E}">
        <p14:creationId xmlns:p14="http://schemas.microsoft.com/office/powerpoint/2010/main" val="25423469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Simple and intuitive Warehouse experience</a:t>
            </a:r>
          </a:p>
          <a:p>
            <a:r>
              <a:rPr lang="en-US" dirty="0"/>
              <a:t>Fabric has a dedicated home page for data warehouse, where a new Warehouse can be created with just a name and sensitivity label. There’s no provisioning or setup required. The user interface is a familiar relational database experience. The Warehouse Explorer exposes schemas, tables, stored procedures, and all other database objects. Anyone new to warehousing can start with a Warehouse sample!</a:t>
            </a:r>
          </a:p>
          <a:p>
            <a:endParaRPr lang="en-US" dirty="0"/>
          </a:p>
          <a:p>
            <a:r>
              <a:rPr lang="en-US" b="1" dirty="0"/>
              <a:t>Easily ingest and prep data</a:t>
            </a:r>
          </a:p>
          <a:p>
            <a:r>
              <a:rPr lang="en-US" dirty="0"/>
              <a:t>Data can be loaded into the Warehouse writing T-SQL queries using the COPY command. It can also be ingested using a Data Factory Pipeline which is available now or Dataflow Gen2 which will be available soon, from right within the Warehouse Editor. Pipelines offer connectivity to several data sources, ability to sub-select tables and preview data. Tables are automatically created, and column data types are automatically mapped from source type to Parquet. Data ingested into the Warehouse is stored in </a:t>
            </a:r>
            <a:r>
              <a:rPr lang="en-US" dirty="0" err="1"/>
              <a:t>OneLake</a:t>
            </a:r>
            <a:r>
              <a:rPr lang="en-US" dirty="0"/>
              <a:t>. Table transactions are guaranteed by the SQL compute engine and Delta logs are published periodically. Delta-Parquet in </a:t>
            </a:r>
            <a:r>
              <a:rPr lang="en-US" dirty="0" err="1"/>
              <a:t>OneLake</a:t>
            </a:r>
            <a:r>
              <a:rPr lang="en-US" dirty="0"/>
              <a:t> can be viewed using </a:t>
            </a:r>
            <a:r>
              <a:rPr lang="en-US" dirty="0" err="1"/>
              <a:t>OneLake</a:t>
            </a:r>
            <a:r>
              <a:rPr lang="en-US" dirty="0"/>
              <a:t> Explorer and accessed effortlessly using Notebooks.</a:t>
            </a:r>
          </a:p>
          <a:p>
            <a:endParaRPr lang="en-US" dirty="0"/>
          </a:p>
          <a:p>
            <a:r>
              <a:rPr lang="en-US" b="1" dirty="0"/>
              <a:t>Virtual warehouses for cross-joining warehouses and </a:t>
            </a:r>
            <a:r>
              <a:rPr lang="en-US" b="1" dirty="0" err="1"/>
              <a:t>lakehouses</a:t>
            </a:r>
            <a:endParaRPr lang="en-US" b="1" dirty="0"/>
          </a:p>
          <a:p>
            <a:r>
              <a:rPr lang="en-US" dirty="0"/>
              <a:t>Traditionally, when users wanted to merge data from both the data warehouse and the lake, they were faced with a cumbersome process of creating pipelines, transferring data, and duplicating their data. In Microsoft Fabric, users can create virtual warehouses containing data from any source in Fabric whether a Warehouse or Lakehouse and across any storage or any cloud. As long as the data is in Delta tables, a shortcut can be created to it and queried or cross-joined using T-SQL three-part-naming conventions or the Visual Query Editor.</a:t>
            </a:r>
          </a:p>
          <a:p>
            <a:endParaRPr lang="en-US" dirty="0"/>
          </a:p>
          <a:p>
            <a:r>
              <a:rPr lang="en-US" b="1" dirty="0"/>
              <a:t>Add business semantics to data and build Power BI reports that serve insights</a:t>
            </a:r>
          </a:p>
          <a:p>
            <a:r>
              <a:rPr lang="en-US" dirty="0"/>
              <a:t>Synapse Data Warehouse is fully integrated with Power BI in Microsoft Fabric. A Power BI dataset is automatically generated and kept in sync with the data in the Warehouse. Users do not have to worry about Power BI modes and make trade-offs based on their data volumes increasing or needing to meet performance or security requirements. The experiences to create relationships between tables, add Power BI semantics known as measures is all within the Warehouse Editor.</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10</a:t>
            </a:fld>
            <a:endParaRPr lang="en-US"/>
          </a:p>
        </p:txBody>
      </p:sp>
    </p:spTree>
    <p:extLst>
      <p:ext uri="{BB962C8B-B14F-4D97-AF65-F5344CB8AC3E}">
        <p14:creationId xmlns:p14="http://schemas.microsoft.com/office/powerpoint/2010/main" val="10405956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Real-Time Analytics is a fully managed big data analytics platform optimized for streaming, time-series data. It contains a dedicated query language and engine with exceptional performance for searching structured, semi-structured, and unstructured data with high performance. Real-Time Analytics is fully integrated with the entire suite of Fabric products, for both data loading and advanced visualization scenarios.</a:t>
            </a:r>
          </a:p>
          <a:p>
            <a:endParaRPr lang="en-US" dirty="0"/>
          </a:p>
          <a:p>
            <a:r>
              <a:rPr lang="en-US" dirty="0"/>
              <a:t>With Real-Time Analytics in Microsoft Fabric, we enable organizations to focus and scale up their analytics solution while democratizing data for the needs of both the citizen data scientist all the way to the advanced data engineer. Real-time analytics have become essential in many scenarios in the enterprise world, such as cybersecurity, asset tracking and management, predictive maintenance, supply chain optimization, customer experience, energy management, inventory management, quality control, environmental monitoring, fleet management, and health and safety.</a:t>
            </a:r>
          </a:p>
          <a:p>
            <a:r>
              <a:rPr lang="en-US" dirty="0"/>
              <a:t>How? Real-Time Analytics reduces complexity and simplifies data integration. Quick access to data insights is achieved through automatic data streaming, automatic indexing and data partitioning of any data source or format, and by using the on-demand query generation and visualizations. This user process is simplified while preserving powerful analytical capabilities. Real-Time Analytics lets you focus on your analytics solutions by scaling up seamlessly with the service as your data and query needs grow.</a:t>
            </a:r>
          </a:p>
          <a:p>
            <a:endParaRPr lang="en-US" dirty="0"/>
          </a:p>
          <a:p>
            <a:r>
              <a:rPr lang="en-US" dirty="0"/>
              <a:t>Real-Time Analytics is a fully managed big data analytics platform optimized for streaming, and time-series data. It utilizes a query language and engine with exceptional performance for searching structured, semi-structured, and unstructured data. Real-Time Analytics is fully integrated with the entire suite of Fabric products, for both data loading, data transformation, and advanced visualization scenarios.</a:t>
            </a:r>
          </a:p>
        </p:txBody>
      </p:sp>
      <p:sp>
        <p:nvSpPr>
          <p:cNvPr id="4" name="Slide Number Placeholder 3"/>
          <p:cNvSpPr>
            <a:spLocks noGrp="1"/>
          </p:cNvSpPr>
          <p:nvPr>
            <p:ph type="sldNum" sz="quarter" idx="5"/>
          </p:nvPr>
        </p:nvSpPr>
        <p:spPr/>
        <p:txBody>
          <a:bodyPr/>
          <a:lstStyle/>
          <a:p>
            <a:fld id="{297A4B63-AD09-44DE-BEEC-F379281B23CC}" type="slidenum">
              <a:rPr lang="en-US" smtClean="0"/>
              <a:t>11</a:t>
            </a:fld>
            <a:endParaRPr lang="en-US"/>
          </a:p>
        </p:txBody>
      </p:sp>
    </p:spTree>
    <p:extLst>
      <p:ext uri="{BB962C8B-B14F-4D97-AF65-F5344CB8AC3E}">
        <p14:creationId xmlns:p14="http://schemas.microsoft.com/office/powerpoint/2010/main" val="25666428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pic>
        <p:nvPicPr>
          <p:cNvPr id="8" name="MS logo white - EMF" descr="Microsoft logo white text version">
            <a:extLst>
              <a:ext uri="{FF2B5EF4-FFF2-40B4-BE49-F238E27FC236}">
                <a16:creationId xmlns:a16="http://schemas.microsoft.com/office/drawing/2014/main" id="{D2BBF83B-AB94-4635-A784-5E8484DEC77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502212"/>
            <a:ext cx="4167887" cy="2031325"/>
          </a:xfrm>
        </p:spPr>
        <p:txBody>
          <a:bodyPr anchor="b" anchorCtr="0">
            <a:spAutoFit/>
          </a:bodyPr>
          <a:lstStyle>
            <a:lvl1pPr>
              <a:defRPr sz="4400"/>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descr="A meeting in a conference room.">
            <a:extLst>
              <a:ext uri="{FF2B5EF4-FFF2-40B4-BE49-F238E27FC236}">
                <a16:creationId xmlns:a16="http://schemas.microsoft.com/office/drawing/2014/main" id="{85A24E5A-A589-444B-A12E-6729B21E6E45}"/>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469990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4607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8534178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179701"/>
            <a:ext cx="9144000" cy="498598"/>
          </a:xfrm>
          <a:noFill/>
        </p:spPr>
        <p:txBody>
          <a:bodyPr lIns="0" tIns="0" rIns="0" bIns="0" anchor="ctr"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49735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534394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0701352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0946429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a:ln>
                  <a:noFill/>
                </a:ln>
                <a:solidFill>
                  <a:srgbClr val="FFFFFF"/>
                </a:solidFill>
                <a:effectLst/>
                <a:uLnTx/>
                <a:uFillTx/>
                <a:latin typeface="Segoe UI"/>
                <a:ea typeface="+mn-ea"/>
                <a:cs typeface="Segoe UI" pitchFamily="34" charset="0"/>
              </a:rPr>
              <a:t>© Copyright Microsoft Corporation. All rights reserved. </a:t>
            </a:r>
          </a:p>
        </p:txBody>
      </p:sp>
    </p:spTree>
    <p:extLst>
      <p:ext uri="{BB962C8B-B14F-4D97-AF65-F5344CB8AC3E}">
        <p14:creationId xmlns:p14="http://schemas.microsoft.com/office/powerpoint/2010/main" val="8458249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741188016"/>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centered tit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BCAC9-E25C-4A29-A7D2-82C7DE406CE6}"/>
              </a:ext>
            </a:extLst>
          </p:cNvPr>
          <p:cNvSpPr>
            <a:spLocks noGrp="1"/>
          </p:cNvSpPr>
          <p:nvPr userDrawn="1">
            <p:ph type="title"/>
          </p:nvPr>
        </p:nvSpPr>
        <p:spPr/>
        <p:txBody>
          <a:bodyPr/>
          <a:lstStyle/>
          <a:p>
            <a:r>
              <a:rPr lang="en-US"/>
              <a:t>Click to edit Master title style</a:t>
            </a:r>
          </a:p>
        </p:txBody>
      </p:sp>
      <p:sp>
        <p:nvSpPr>
          <p:cNvPr id="8" name="TextBox 7">
            <a:extLst>
              <a:ext uri="{FF2B5EF4-FFF2-40B4-BE49-F238E27FC236}">
                <a16:creationId xmlns:a16="http://schemas.microsoft.com/office/drawing/2014/main" id="{AE9C5276-7B68-429C-9DA6-E4F27E0CA047}"/>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a:solidFill>
                  <a:schemeClr val="tx1"/>
                </a:solidFill>
              </a:rPr>
              <a:t>© Microsoft Corporation</a:t>
            </a:r>
            <a:endParaRPr lang="en-US" sz="784">
              <a:solidFill>
                <a:schemeClr val="tx1"/>
              </a:solidFill>
            </a:endParaRPr>
          </a:p>
        </p:txBody>
      </p:sp>
      <p:sp>
        <p:nvSpPr>
          <p:cNvPr id="9" name="Freeform: Shape 8">
            <a:extLst>
              <a:ext uri="{FF2B5EF4-FFF2-40B4-BE49-F238E27FC236}">
                <a16:creationId xmlns:a16="http://schemas.microsoft.com/office/drawing/2014/main" id="{F2F457BA-782B-49BA-97AD-00B8135A75A7}"/>
              </a:ext>
            </a:extLst>
          </p:cNvPr>
          <p:cNvSpPr/>
          <p:nvPr userDrawn="1"/>
        </p:nvSpPr>
        <p:spPr bwMode="auto">
          <a:xfrm>
            <a:off x="11552525" y="6444913"/>
            <a:ext cx="209939" cy="60464"/>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7999371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Only - left side ">
    <p:spTree>
      <p:nvGrpSpPr>
        <p:cNvPr id="1" name=""/>
        <p:cNvGrpSpPr/>
        <p:nvPr/>
      </p:nvGrpSpPr>
      <p:grpSpPr>
        <a:xfrm>
          <a:off x="0" y="0"/>
          <a:ext cx="0" cy="0"/>
          <a:chOff x="0" y="0"/>
          <a:chExt cx="0" cy="0"/>
        </a:xfrm>
      </p:grpSpPr>
      <p:pic>
        <p:nvPicPr>
          <p:cNvPr id="5" name="Picture 4" descr="Microsoft Azure logo">
            <a:extLst>
              <a:ext uri="{FF2B5EF4-FFF2-40B4-BE49-F238E27FC236}">
                <a16:creationId xmlns:a16="http://schemas.microsoft.com/office/drawing/2014/main" id="{477BD162-8300-4F28-8023-6DD1BF73E8B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84201" y="578571"/>
            <a:ext cx="1892300" cy="269574"/>
          </a:xfrm>
          <a:prstGeom prst="rect">
            <a:avLst/>
          </a:prstGeom>
        </p:spPr>
      </p:pic>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
        <p:nvSpPr>
          <p:cNvPr id="4" name="Text Placeholder 10">
            <a:extLst>
              <a:ext uri="{FF2B5EF4-FFF2-40B4-BE49-F238E27FC236}">
                <a16:creationId xmlns:a16="http://schemas.microsoft.com/office/drawing/2014/main" id="{E7F188F7-5D69-4A37-B62E-1322D2E033E4}"/>
              </a:ext>
            </a:extLst>
          </p:cNvPr>
          <p:cNvSpPr>
            <a:spLocks noGrp="1"/>
          </p:cNvSpPr>
          <p:nvPr>
            <p:ph type="body" sz="quarter" idx="15" hasCustomPrompt="1"/>
          </p:nvPr>
        </p:nvSpPr>
        <p:spPr>
          <a:xfrm>
            <a:off x="584200" y="4426314"/>
            <a:ext cx="4945744" cy="553998"/>
          </a:xfrm>
          <a:prstGeom prst="rect">
            <a:avLst/>
          </a:prstGeom>
        </p:spPr>
        <p:txBody>
          <a:bodyPr/>
          <a:lstStyle>
            <a:lvl1pPr marL="0" indent="0" algn="l">
              <a:buNone/>
              <a:defRPr sz="1800">
                <a:solidFill>
                  <a:schemeClr val="tx1"/>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spTree>
    <p:extLst>
      <p:ext uri="{BB962C8B-B14F-4D97-AF65-F5344CB8AC3E}">
        <p14:creationId xmlns:p14="http://schemas.microsoft.com/office/powerpoint/2010/main" val="10998158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p15:clr>
            <a:srgbClr val="FBAE40"/>
          </p15:clr>
        </p15:guide>
        <p15:guide id="32" orient="horz" pos="2160">
          <p15:clr>
            <a:srgbClr val="5ACBF0"/>
          </p15:clr>
        </p15:guide>
        <p15:guide id="33" pos="299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856668"/>
            <a:ext cx="9144000" cy="677108"/>
          </a:xfrm>
          <a:noFill/>
        </p:spPr>
        <p:txBody>
          <a:bodyPr lIns="0" tIns="0" rIns="0" bIns="0" anchor="b" anchorCtr="0">
            <a:spAutoFit/>
          </a:bodyPr>
          <a:lstStyle>
            <a:lvl1pPr>
              <a:defRPr sz="44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9046397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B02BF2A-7BE7-4F1F-819E-97933FE2DD80}"/>
              </a:ext>
              <a:ext uri="{C183D7F6-B498-43B3-948B-1728B52AA6E4}">
                <adec:decorative xmlns:adec="http://schemas.microsoft.com/office/drawing/2017/decorative" val="1"/>
              </a:ext>
            </a:extLst>
          </p:cNvPr>
          <p:cNvGrpSpPr/>
          <p:nvPr userDrawn="1"/>
        </p:nvGrpSpPr>
        <p:grpSpPr>
          <a:xfrm>
            <a:off x="-1" y="0"/>
            <a:ext cx="12190271" cy="5483600"/>
            <a:chOff x="-1" y="0"/>
            <a:chExt cx="12434711" cy="5592764"/>
          </a:xfrm>
        </p:grpSpPr>
        <p:pic>
          <p:nvPicPr>
            <p:cNvPr id="8" name="Picture 7" descr="A nurse writing&#10;">
              <a:extLst>
                <a:ext uri="{FF2B5EF4-FFF2-40B4-BE49-F238E27FC236}">
                  <a16:creationId xmlns:a16="http://schemas.microsoft.com/office/drawing/2014/main" id="{5CB044E4-A9A6-4A1B-A5D4-607833EBE33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12434710" cy="5592763"/>
            </a:xfrm>
            <a:custGeom>
              <a:avLst/>
              <a:gdLst>
                <a:gd name="connsiteX0" fmla="*/ 0 w 12434710"/>
                <a:gd name="connsiteY0" fmla="*/ 0 h 5592763"/>
                <a:gd name="connsiteX1" fmla="*/ 12434710 w 12434710"/>
                <a:gd name="connsiteY1" fmla="*/ 0 h 5592763"/>
                <a:gd name="connsiteX2" fmla="*/ 12434710 w 12434710"/>
                <a:gd name="connsiteY2" fmla="*/ 5592763 h 5592763"/>
                <a:gd name="connsiteX3" fmla="*/ 0 w 12434710"/>
                <a:gd name="connsiteY3" fmla="*/ 5592763 h 5592763"/>
              </a:gdLst>
              <a:ahLst/>
              <a:cxnLst>
                <a:cxn ang="0">
                  <a:pos x="connsiteX0" y="connsiteY0"/>
                </a:cxn>
                <a:cxn ang="0">
                  <a:pos x="connsiteX1" y="connsiteY1"/>
                </a:cxn>
                <a:cxn ang="0">
                  <a:pos x="connsiteX2" y="connsiteY2"/>
                </a:cxn>
                <a:cxn ang="0">
                  <a:pos x="connsiteX3" y="connsiteY3"/>
                </a:cxn>
              </a:cxnLst>
              <a:rect l="l" t="t" r="r" b="b"/>
              <a:pathLst>
                <a:path w="12434710" h="5592763">
                  <a:moveTo>
                    <a:pt x="0" y="0"/>
                  </a:moveTo>
                  <a:lnTo>
                    <a:pt x="12434710" y="0"/>
                  </a:lnTo>
                  <a:lnTo>
                    <a:pt x="12434710" y="5592763"/>
                  </a:lnTo>
                  <a:lnTo>
                    <a:pt x="0" y="5592763"/>
                  </a:lnTo>
                  <a:close/>
                </a:path>
              </a:pathLst>
            </a:custGeom>
          </p:spPr>
        </p:pic>
        <p:sp>
          <p:nvSpPr>
            <p:cNvPr id="5" name="Rectangle 4">
              <a:extLst>
                <a:ext uri="{FF2B5EF4-FFF2-40B4-BE49-F238E27FC236}">
                  <a16:creationId xmlns:a16="http://schemas.microsoft.com/office/drawing/2014/main" id="{3BFC33DA-54D0-4F30-A2E6-C0BB69A6326B}"/>
                </a:ext>
                <a:ext uri="{C183D7F6-B498-43B3-948B-1728B52AA6E4}">
                  <adec:decorative xmlns:adec="http://schemas.microsoft.com/office/drawing/2017/decorative" val="1"/>
                </a:ext>
              </a:extLst>
            </p:cNvPr>
            <p:cNvSpPr/>
            <p:nvPr/>
          </p:nvSpPr>
          <p:spPr bwMode="auto">
            <a:xfrm>
              <a:off x="-1" y="0"/>
              <a:ext cx="12434711" cy="5592763"/>
            </a:xfrm>
            <a:prstGeom prst="rect">
              <a:avLst/>
            </a:prstGeom>
            <a:solidFill>
              <a:schemeClr val="bg1">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 name="Title 1">
            <a:extLst>
              <a:ext uri="{FF2B5EF4-FFF2-40B4-BE49-F238E27FC236}">
                <a16:creationId xmlns:a16="http://schemas.microsoft.com/office/drawing/2014/main" id="{D0AAD849-7CFE-4AF7-A7C5-6BBD50C88C1A}"/>
              </a:ext>
            </a:extLst>
          </p:cNvPr>
          <p:cNvSpPr>
            <a:spLocks noGrp="1"/>
          </p:cNvSpPr>
          <p:nvPr userDrawn="1">
            <p:ph type="title"/>
          </p:nvPr>
        </p:nvSpPr>
        <p:spPr/>
        <p:txBody>
          <a:bodyPr/>
          <a:lstStyle/>
          <a:p>
            <a:r>
              <a:rPr lang="en-US"/>
              <a:t>Click to edit Master title style</a:t>
            </a:r>
          </a:p>
        </p:txBody>
      </p:sp>
    </p:spTree>
    <p:extLst>
      <p:ext uri="{BB962C8B-B14F-4D97-AF65-F5344CB8AC3E}">
        <p14:creationId xmlns:p14="http://schemas.microsoft.com/office/powerpoint/2010/main" val="41957088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856668"/>
            <a:ext cx="9144000" cy="677108"/>
          </a:xfrm>
          <a:noFill/>
        </p:spPr>
        <p:txBody>
          <a:bodyPr lIns="0" tIns="0" rIns="0" bIns="0" anchor="b" anchorCtr="0">
            <a:spAutoFit/>
          </a:bodyPr>
          <a:lstStyle>
            <a:lvl1pPr>
              <a:defRPr sz="44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accent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750048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9121006B-09FA-4F62-9542-4F6479B0897F}"/>
              </a:ext>
            </a:extLst>
          </p:cNvPr>
          <p:cNvSpPr txBox="1"/>
          <p:nvPr userDrawn="1"/>
        </p:nvSpPr>
        <p:spPr>
          <a:xfrm>
            <a:off x="12355721" y="-203944"/>
            <a:ext cx="577081" cy="153888"/>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77244399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215577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2503282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830573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4158312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2176421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2" cstate="screen">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210042719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learn.microsoft.com/en-us/" TargetMode="External"/><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8" Type="http://schemas.openxmlformats.org/officeDocument/2006/relationships/hyperlink" Target="https://docs.microsoft.com/en-us/learn/" TargetMode="External"/><Relationship Id="rId13" Type="http://schemas.openxmlformats.org/officeDocument/2006/relationships/hyperlink" Target="https://reactor.microsoft.com/en-us/reactor/?search=fasttrack&amp;eventLanguage=all&amp;preferredLanguage=English&amp;page=1" TargetMode="External"/><Relationship Id="rId3" Type="http://schemas.openxmlformats.org/officeDocument/2006/relationships/hyperlink" Target="https://partner.microsoft.com/en-us/training/training-center" TargetMode="External"/><Relationship Id="rId7" Type="http://schemas.openxmlformats.org/officeDocument/2006/relationships/hyperlink" Target="https://azure.microsoft.com/en-us/get-started/#explore-azure" TargetMode="External"/><Relationship Id="rId12" Type="http://schemas.openxmlformats.org/officeDocument/2006/relationships/hyperlink" Target="https://techcommunity.microsoft.com/" TargetMode="External"/><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hyperlink" Target="https://docs.microsoft.com/en-us/learn/azure/" TargetMode="External"/><Relationship Id="rId11" Type="http://schemas.openxmlformats.org/officeDocument/2006/relationships/hyperlink" Target="https://www.microsoft.com/en-us/mtc" TargetMode="External"/><Relationship Id="rId5" Type="http://schemas.openxmlformats.org/officeDocument/2006/relationships/hyperlink" Target="https://sway.office.com/CDBAqgB3HA7EsQ1L" TargetMode="External"/><Relationship Id="rId10" Type="http://schemas.openxmlformats.org/officeDocument/2006/relationships/hyperlink" Target="https://www.microsoft.com/en-ie/training-days/#azure" TargetMode="External"/><Relationship Id="rId4" Type="http://schemas.openxmlformats.org/officeDocument/2006/relationships/hyperlink" Target="https://www.microsoft.com/en-us/us-partner-blog/calendar/" TargetMode="External"/><Relationship Id="rId9" Type="http://schemas.openxmlformats.org/officeDocument/2006/relationships/hyperlink" Target="https://docs.microsoft.com/en-us/learn/certifications/browse/" TargetMode="External"/><Relationship Id="rId1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8D485-FD33-2DA7-238E-EDF73027901B}"/>
              </a:ext>
            </a:extLst>
          </p:cNvPr>
          <p:cNvSpPr>
            <a:spLocks noGrp="1"/>
          </p:cNvSpPr>
          <p:nvPr>
            <p:ph type="title"/>
          </p:nvPr>
        </p:nvSpPr>
        <p:spPr>
          <a:xfrm>
            <a:off x="588263" y="1502212"/>
            <a:ext cx="4167887" cy="2031325"/>
          </a:xfrm>
        </p:spPr>
        <p:txBody>
          <a:bodyPr wrap="square" anchor="b">
            <a:normAutofit/>
          </a:bodyPr>
          <a:lstStyle/>
          <a:p>
            <a:pPr>
              <a:lnSpc>
                <a:spcPct val="90000"/>
              </a:lnSpc>
            </a:pPr>
            <a:r>
              <a:rPr lang="en-US" sz="3700" dirty="0"/>
              <a:t>Introduction to Microsoft Fabric</a:t>
            </a:r>
          </a:p>
        </p:txBody>
      </p:sp>
      <p:sp>
        <p:nvSpPr>
          <p:cNvPr id="3" name="Text Placeholder 2">
            <a:extLst>
              <a:ext uri="{FF2B5EF4-FFF2-40B4-BE49-F238E27FC236}">
                <a16:creationId xmlns:a16="http://schemas.microsoft.com/office/drawing/2014/main" id="{33B3B159-A982-E03B-7830-66591F295CD8}"/>
              </a:ext>
            </a:extLst>
          </p:cNvPr>
          <p:cNvSpPr>
            <a:spLocks noGrp="1"/>
          </p:cNvSpPr>
          <p:nvPr>
            <p:ph type="body" sz="quarter" idx="12"/>
          </p:nvPr>
        </p:nvSpPr>
        <p:spPr>
          <a:xfrm>
            <a:off x="582042" y="3962400"/>
            <a:ext cx="4164583" cy="338554"/>
          </a:xfrm>
        </p:spPr>
        <p:txBody>
          <a:bodyPr wrap="square">
            <a:normAutofit/>
          </a:bodyPr>
          <a:lstStyle/>
          <a:p>
            <a:pPr>
              <a:spcAft>
                <a:spcPts val="600"/>
              </a:spcAft>
            </a:pPr>
            <a:r>
              <a:rPr lang="en-US" dirty="0"/>
              <a:t>Module 1</a:t>
            </a:r>
          </a:p>
        </p:txBody>
      </p:sp>
    </p:spTree>
    <p:extLst>
      <p:ext uri="{BB962C8B-B14F-4D97-AF65-F5344CB8AC3E}">
        <p14:creationId xmlns:p14="http://schemas.microsoft.com/office/powerpoint/2010/main" val="19297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B0FB7-C3CD-742D-318C-A3F7218E04E6}"/>
              </a:ext>
            </a:extLst>
          </p:cNvPr>
          <p:cNvSpPr>
            <a:spLocks noGrp="1"/>
          </p:cNvSpPr>
          <p:nvPr>
            <p:ph type="title"/>
          </p:nvPr>
        </p:nvSpPr>
        <p:spPr/>
        <p:txBody>
          <a:bodyPr/>
          <a:lstStyle/>
          <a:p>
            <a:r>
              <a:rPr lang="en-US" dirty="0"/>
              <a:t>Fabric Data Warehouse Experience</a:t>
            </a:r>
          </a:p>
        </p:txBody>
      </p:sp>
      <p:sp>
        <p:nvSpPr>
          <p:cNvPr id="3" name="Content Placeholder 2">
            <a:extLst>
              <a:ext uri="{FF2B5EF4-FFF2-40B4-BE49-F238E27FC236}">
                <a16:creationId xmlns:a16="http://schemas.microsoft.com/office/drawing/2014/main" id="{BE771FDA-1A0C-4899-1C96-8C182CAEA72E}"/>
              </a:ext>
            </a:extLst>
          </p:cNvPr>
          <p:cNvSpPr>
            <a:spLocks noGrp="1"/>
          </p:cNvSpPr>
          <p:nvPr>
            <p:ph sz="quarter" idx="12"/>
          </p:nvPr>
        </p:nvSpPr>
        <p:spPr>
          <a:xfrm>
            <a:off x="584200" y="1435100"/>
            <a:ext cx="5211763" cy="4653582"/>
          </a:xfrm>
        </p:spPr>
        <p:txBody>
          <a:bodyPr/>
          <a:lstStyle/>
          <a:p>
            <a:r>
              <a:rPr lang="en-US" dirty="0"/>
              <a:t>Easily ingest and prep data</a:t>
            </a:r>
          </a:p>
          <a:p>
            <a:r>
              <a:rPr lang="en-US" dirty="0"/>
              <a:t>Analyze data visually or by writing code</a:t>
            </a:r>
          </a:p>
          <a:p>
            <a:r>
              <a:rPr lang="en-US" dirty="0"/>
              <a:t>Virtual warehouses for cross-joining warehouses and </a:t>
            </a:r>
            <a:r>
              <a:rPr lang="en-US" dirty="0" err="1"/>
              <a:t>lakehouses</a:t>
            </a:r>
            <a:endParaRPr lang="en-US" dirty="0"/>
          </a:p>
          <a:p>
            <a:r>
              <a:rPr lang="en-US" dirty="0"/>
              <a:t>Add business semantics to data and build Power BI reports that serve insights</a:t>
            </a:r>
          </a:p>
          <a:p>
            <a:endParaRPr lang="en-US" dirty="0"/>
          </a:p>
        </p:txBody>
      </p:sp>
      <p:pic>
        <p:nvPicPr>
          <p:cNvPr id="6146" name="Picture 2">
            <a:extLst>
              <a:ext uri="{FF2B5EF4-FFF2-40B4-BE49-F238E27FC236}">
                <a16:creationId xmlns:a16="http://schemas.microsoft.com/office/drawing/2014/main" id="{7ED8E5FD-2318-4EC0-BC4B-C90B988677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1405" y="1782563"/>
            <a:ext cx="5995377" cy="3372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655227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A5902-E732-46E8-E733-FEC6F04041A6}"/>
              </a:ext>
            </a:extLst>
          </p:cNvPr>
          <p:cNvSpPr>
            <a:spLocks noGrp="1"/>
          </p:cNvSpPr>
          <p:nvPr>
            <p:ph type="title"/>
          </p:nvPr>
        </p:nvSpPr>
        <p:spPr>
          <a:xfrm>
            <a:off x="588263" y="457200"/>
            <a:ext cx="11018520" cy="553998"/>
          </a:xfrm>
        </p:spPr>
        <p:txBody>
          <a:bodyPr wrap="square" anchor="t">
            <a:normAutofit/>
          </a:bodyPr>
          <a:lstStyle/>
          <a:p>
            <a:r>
              <a:rPr lang="en-US" dirty="0"/>
              <a:t>Fabric Real-Time Analytics</a:t>
            </a:r>
          </a:p>
        </p:txBody>
      </p:sp>
      <p:pic>
        <p:nvPicPr>
          <p:cNvPr id="7170" name="Picture 2" descr="Screenshot of Real-Time Analytics product showing the database homepage with a quick query pane showing binned ingestion results.">
            <a:extLst>
              <a:ext uri="{FF2B5EF4-FFF2-40B4-BE49-F238E27FC236}">
                <a16:creationId xmlns:a16="http://schemas.microsoft.com/office/drawing/2014/main" id="{E5933868-CA70-21F6-24B6-5E3ED722EBF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57867" y="2070652"/>
            <a:ext cx="5938133" cy="2716695"/>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7175" name="Content Placeholder 3">
            <a:extLst>
              <a:ext uri="{FF2B5EF4-FFF2-40B4-BE49-F238E27FC236}">
                <a16:creationId xmlns:a16="http://schemas.microsoft.com/office/drawing/2014/main" id="{368C7969-3598-C8BF-983E-4703D912FBB0}"/>
              </a:ext>
            </a:extLst>
          </p:cNvPr>
          <p:cNvSpPr>
            <a:spLocks noGrp="1"/>
          </p:cNvSpPr>
          <p:nvPr>
            <p:ph sz="quarter" idx="13"/>
          </p:nvPr>
        </p:nvSpPr>
        <p:spPr>
          <a:xfrm>
            <a:off x="6389688" y="1435100"/>
            <a:ext cx="5219700" cy="6118598"/>
          </a:xfrm>
        </p:spPr>
        <p:txBody>
          <a:bodyPr/>
          <a:lstStyle/>
          <a:p>
            <a:r>
              <a:rPr lang="en-US" dirty="0"/>
              <a:t>Real-Time Analytics is a fully managed big data analytics platform optimized for streaming, and time-series data</a:t>
            </a:r>
          </a:p>
          <a:p>
            <a:r>
              <a:rPr lang="en-US" b="1" dirty="0"/>
              <a:t>Easily ingest or load</a:t>
            </a:r>
            <a:r>
              <a:rPr lang="en-US" dirty="0"/>
              <a:t> data from any source, in any data format</a:t>
            </a:r>
          </a:p>
          <a:p>
            <a:r>
              <a:rPr lang="en-US" b="1" dirty="0"/>
              <a:t>Integrate</a:t>
            </a:r>
            <a:r>
              <a:rPr lang="en-US" dirty="0"/>
              <a:t> seamlessly with other experiences and items in Microsoft Fabric.</a:t>
            </a:r>
          </a:p>
          <a:p>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83614379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C9CBB-3FA2-FB04-611A-8A9712A87064}"/>
              </a:ext>
            </a:extLst>
          </p:cNvPr>
          <p:cNvSpPr>
            <a:spLocks noGrp="1"/>
          </p:cNvSpPr>
          <p:nvPr>
            <p:ph type="title"/>
          </p:nvPr>
        </p:nvSpPr>
        <p:spPr/>
        <p:txBody>
          <a:bodyPr/>
          <a:lstStyle/>
          <a:p>
            <a:r>
              <a:rPr lang="en-US" dirty="0"/>
              <a:t>Working with Real-Time Analytics</a:t>
            </a:r>
          </a:p>
        </p:txBody>
      </p:sp>
      <p:sp>
        <p:nvSpPr>
          <p:cNvPr id="3" name="Content Placeholder 2">
            <a:extLst>
              <a:ext uri="{FF2B5EF4-FFF2-40B4-BE49-F238E27FC236}">
                <a16:creationId xmlns:a16="http://schemas.microsoft.com/office/drawing/2014/main" id="{C600B1E8-8DD0-A611-0322-B5F0D5B434F6}"/>
              </a:ext>
            </a:extLst>
          </p:cNvPr>
          <p:cNvSpPr>
            <a:spLocks noGrp="1"/>
          </p:cNvSpPr>
          <p:nvPr>
            <p:ph sz="quarter" idx="12"/>
          </p:nvPr>
        </p:nvSpPr>
        <p:spPr>
          <a:xfrm>
            <a:off x="584200" y="1435100"/>
            <a:ext cx="5211763" cy="4481227"/>
          </a:xfrm>
        </p:spPr>
        <p:txBody>
          <a:bodyPr/>
          <a:lstStyle/>
          <a:p>
            <a:r>
              <a:rPr lang="en-US" dirty="0" err="1"/>
              <a:t>Eventstream</a:t>
            </a:r>
            <a:r>
              <a:rPr lang="en-US" dirty="0"/>
              <a:t> for capturing, transforming, and routing real-time events to various destinations with a no-code experience</a:t>
            </a:r>
          </a:p>
          <a:p>
            <a:r>
              <a:rPr lang="en-US" dirty="0"/>
              <a:t>A KQL database for data storage and management</a:t>
            </a:r>
          </a:p>
          <a:p>
            <a:r>
              <a:rPr lang="en-US" dirty="0"/>
              <a:t>A KQL </a:t>
            </a:r>
            <a:r>
              <a:rPr lang="en-US" dirty="0" err="1"/>
              <a:t>queryset</a:t>
            </a:r>
            <a:r>
              <a:rPr lang="en-US" dirty="0"/>
              <a:t> to run queries, view, and customize query results on data</a:t>
            </a:r>
          </a:p>
        </p:txBody>
      </p:sp>
      <p:pic>
        <p:nvPicPr>
          <p:cNvPr id="8194" name="Picture 2" descr="Schematic image of architecture of Real-Time Analytics integration with other experiences.">
            <a:extLst>
              <a:ext uri="{FF2B5EF4-FFF2-40B4-BE49-F238E27FC236}">
                <a16:creationId xmlns:a16="http://schemas.microsoft.com/office/drawing/2014/main" id="{174B1B59-0EC6-68F6-D947-4F1C0DFB22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3585" y="1623958"/>
            <a:ext cx="5623191" cy="4292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466165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DB01A-9B30-D70A-1289-C3AB482FB96A}"/>
              </a:ext>
            </a:extLst>
          </p:cNvPr>
          <p:cNvSpPr>
            <a:spLocks noGrp="1"/>
          </p:cNvSpPr>
          <p:nvPr>
            <p:ph type="title"/>
          </p:nvPr>
        </p:nvSpPr>
        <p:spPr/>
        <p:txBody>
          <a:bodyPr/>
          <a:lstStyle/>
          <a:p>
            <a:r>
              <a:rPr lang="en-US" dirty="0"/>
              <a:t>Power BI in Fabric</a:t>
            </a:r>
          </a:p>
        </p:txBody>
      </p:sp>
      <p:sp>
        <p:nvSpPr>
          <p:cNvPr id="3" name="Content Placeholder 2">
            <a:extLst>
              <a:ext uri="{FF2B5EF4-FFF2-40B4-BE49-F238E27FC236}">
                <a16:creationId xmlns:a16="http://schemas.microsoft.com/office/drawing/2014/main" id="{EF173C0F-75EE-E303-18CF-DD0E69A16632}"/>
              </a:ext>
            </a:extLst>
          </p:cNvPr>
          <p:cNvSpPr>
            <a:spLocks noGrp="1"/>
          </p:cNvSpPr>
          <p:nvPr>
            <p:ph sz="quarter" idx="12"/>
          </p:nvPr>
        </p:nvSpPr>
        <p:spPr>
          <a:xfrm>
            <a:off x="584200" y="1435100"/>
            <a:ext cx="5211763" cy="5084469"/>
          </a:xfrm>
        </p:spPr>
        <p:txBody>
          <a:bodyPr/>
          <a:lstStyle/>
          <a:p>
            <a:r>
              <a:rPr lang="en-US" dirty="0"/>
              <a:t>The Power BI experience in Fabric is completely integrated with the Fabric data services</a:t>
            </a:r>
          </a:p>
          <a:p>
            <a:r>
              <a:rPr lang="en-US" dirty="0"/>
              <a:t>Power BI users will feel comfortable working with Fabric</a:t>
            </a:r>
          </a:p>
          <a:p>
            <a:r>
              <a:rPr lang="en-US" dirty="0" err="1"/>
              <a:t>CoPilot</a:t>
            </a:r>
            <a:r>
              <a:rPr lang="en-US" dirty="0"/>
              <a:t> in Power BI allows users to leverage AI to create and build reports in seconds.</a:t>
            </a:r>
          </a:p>
          <a:p>
            <a:endParaRPr lang="en-US" dirty="0"/>
          </a:p>
          <a:p>
            <a:pPr marL="0" indent="0">
              <a:buNone/>
            </a:pPr>
            <a:endParaRPr lang="en-US" dirty="0"/>
          </a:p>
        </p:txBody>
      </p:sp>
      <p:pic>
        <p:nvPicPr>
          <p:cNvPr id="7" name="Picture 6">
            <a:extLst>
              <a:ext uri="{FF2B5EF4-FFF2-40B4-BE49-F238E27FC236}">
                <a16:creationId xmlns:a16="http://schemas.microsoft.com/office/drawing/2014/main" id="{ED72BB96-096C-8F03-4B28-5C93370FAC30}"/>
              </a:ext>
            </a:extLst>
          </p:cNvPr>
          <p:cNvPicPr>
            <a:picLocks noChangeAspect="1"/>
          </p:cNvPicPr>
          <p:nvPr/>
        </p:nvPicPr>
        <p:blipFill>
          <a:blip r:embed="rId3"/>
          <a:stretch>
            <a:fillRect/>
          </a:stretch>
        </p:blipFill>
        <p:spPr>
          <a:xfrm>
            <a:off x="5944755" y="1748906"/>
            <a:ext cx="6121400" cy="3759200"/>
          </a:xfrm>
          <a:prstGeom prst="rect">
            <a:avLst/>
          </a:prstGeom>
        </p:spPr>
      </p:pic>
    </p:spTree>
    <p:extLst>
      <p:ext uri="{BB962C8B-B14F-4D97-AF65-F5344CB8AC3E}">
        <p14:creationId xmlns:p14="http://schemas.microsoft.com/office/powerpoint/2010/main" val="416892484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E6E68-972D-FB83-A42F-F7FED0177105}"/>
              </a:ext>
            </a:extLst>
          </p:cNvPr>
          <p:cNvSpPr>
            <a:spLocks noGrp="1"/>
          </p:cNvSpPr>
          <p:nvPr>
            <p:ph type="title"/>
          </p:nvPr>
        </p:nvSpPr>
        <p:spPr>
          <a:xfrm>
            <a:off x="588263" y="457200"/>
            <a:ext cx="11018520" cy="553998"/>
          </a:xfrm>
        </p:spPr>
        <p:txBody>
          <a:bodyPr wrap="square" anchor="t">
            <a:normAutofit/>
          </a:bodyPr>
          <a:lstStyle/>
          <a:p>
            <a:r>
              <a:rPr lang="en-US" dirty="0"/>
              <a:t>Power BI and Direct Lake</a:t>
            </a:r>
          </a:p>
        </p:txBody>
      </p:sp>
      <p:pic>
        <p:nvPicPr>
          <p:cNvPr id="10242" name="Picture 2" descr="Screenshot of the Direct Lake mode for Power BI datasets on Lakehouses experience. In this screenshot, they are selecting the tables to be included in the new Power BI dataset. ">
            <a:extLst>
              <a:ext uri="{FF2B5EF4-FFF2-40B4-BE49-F238E27FC236}">
                <a16:creationId xmlns:a16="http://schemas.microsoft.com/office/drawing/2014/main" id="{B800EF26-2F50-7445-0396-24879D6AAF7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84200" y="2386261"/>
            <a:ext cx="5211763" cy="2931615"/>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10247" name="Content Placeholder 3">
            <a:extLst>
              <a:ext uri="{FF2B5EF4-FFF2-40B4-BE49-F238E27FC236}">
                <a16:creationId xmlns:a16="http://schemas.microsoft.com/office/drawing/2014/main" id="{BCA8AA89-3454-FAA1-C303-D8B46C29A9EA}"/>
              </a:ext>
            </a:extLst>
          </p:cNvPr>
          <p:cNvSpPr>
            <a:spLocks noGrp="1"/>
          </p:cNvSpPr>
          <p:nvPr>
            <p:ph sz="quarter" idx="13"/>
          </p:nvPr>
        </p:nvSpPr>
        <p:spPr>
          <a:xfrm>
            <a:off x="6389688" y="1435100"/>
            <a:ext cx="5219700" cy="4912114"/>
          </a:xfrm>
        </p:spPr>
        <p:txBody>
          <a:bodyPr/>
          <a:lstStyle/>
          <a:p>
            <a:r>
              <a:rPr lang="en-US" dirty="0"/>
              <a:t>Power BI now has (preview) support for Direct Lake mode for datasets</a:t>
            </a:r>
          </a:p>
          <a:p>
            <a:r>
              <a:rPr lang="en-US" dirty="0"/>
              <a:t>Direct Lake mode allows for better performance using </a:t>
            </a:r>
            <a:r>
              <a:rPr lang="en-US" dirty="0" err="1"/>
              <a:t>OneLake</a:t>
            </a:r>
            <a:r>
              <a:rPr lang="en-US" dirty="0"/>
              <a:t> with no data movement</a:t>
            </a:r>
          </a:p>
          <a:p>
            <a:r>
              <a:rPr lang="en-US" dirty="0"/>
              <a:t>Power BI datasets will have performance like imported data sets with the real-time data of </a:t>
            </a:r>
            <a:r>
              <a:rPr lang="en-US" dirty="0" err="1"/>
              <a:t>DirectQuery</a:t>
            </a:r>
            <a:endParaRPr lang="en-US" dirty="0"/>
          </a:p>
        </p:txBody>
      </p:sp>
    </p:spTree>
    <p:extLst>
      <p:ext uri="{BB962C8B-B14F-4D97-AF65-F5344CB8AC3E}">
        <p14:creationId xmlns:p14="http://schemas.microsoft.com/office/powerpoint/2010/main" val="71757912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A2903-ABE2-B4EC-AA47-A58995E07B84}"/>
              </a:ext>
            </a:extLst>
          </p:cNvPr>
          <p:cNvSpPr>
            <a:spLocks noGrp="1"/>
          </p:cNvSpPr>
          <p:nvPr>
            <p:ph type="title"/>
          </p:nvPr>
        </p:nvSpPr>
        <p:spPr>
          <a:xfrm>
            <a:off x="588263" y="457200"/>
            <a:ext cx="11018520" cy="553998"/>
          </a:xfrm>
        </p:spPr>
        <p:txBody>
          <a:bodyPr wrap="square" anchor="t">
            <a:normAutofit/>
          </a:bodyPr>
          <a:lstStyle/>
          <a:p>
            <a:r>
              <a:rPr lang="en-US" dirty="0"/>
              <a:t>Data Activator (Preview)</a:t>
            </a:r>
          </a:p>
        </p:txBody>
      </p:sp>
      <p:sp>
        <p:nvSpPr>
          <p:cNvPr id="11271" name="Content Placeholder 2">
            <a:extLst>
              <a:ext uri="{FF2B5EF4-FFF2-40B4-BE49-F238E27FC236}">
                <a16:creationId xmlns:a16="http://schemas.microsoft.com/office/drawing/2014/main" id="{EFA6BD33-175F-78B6-BFFA-3D64C1473227}"/>
              </a:ext>
            </a:extLst>
          </p:cNvPr>
          <p:cNvSpPr>
            <a:spLocks noGrp="1"/>
          </p:cNvSpPr>
          <p:nvPr>
            <p:ph sz="quarter" idx="12"/>
          </p:nvPr>
        </p:nvSpPr>
        <p:spPr>
          <a:xfrm>
            <a:off x="584200" y="1435099"/>
            <a:ext cx="5001953" cy="4749569"/>
          </a:xfrm>
        </p:spPr>
        <p:txBody>
          <a:bodyPr/>
          <a:lstStyle/>
          <a:p>
            <a:r>
              <a:rPr lang="en-US" dirty="0"/>
              <a:t>Data Activator is a no-code experience to trigger actions based on patterns in your data</a:t>
            </a:r>
          </a:p>
          <a:p>
            <a:pPr lvl="1"/>
            <a:r>
              <a:rPr lang="en-US" dirty="0"/>
              <a:t>To get started you define a connection</a:t>
            </a:r>
          </a:p>
          <a:p>
            <a:pPr lvl="1"/>
            <a:r>
              <a:rPr lang="en-US" dirty="0"/>
              <a:t>You then define actionable data conditions (like a value being exceeded)</a:t>
            </a:r>
          </a:p>
          <a:p>
            <a:pPr lvl="1"/>
            <a:r>
              <a:rPr lang="en-US" dirty="0"/>
              <a:t>Define an action—this can be an email or a Teams alert, or a Power Automate flow</a:t>
            </a:r>
          </a:p>
          <a:p>
            <a:pPr lvl="1"/>
            <a:endParaRPr lang="en-US" dirty="0"/>
          </a:p>
        </p:txBody>
      </p:sp>
      <p:pic>
        <p:nvPicPr>
          <p:cNvPr id="11266" name="Picture 2" descr="A screenshot of a computer&#10;&#10;Description automatically generated">
            <a:extLst>
              <a:ext uri="{FF2B5EF4-FFF2-40B4-BE49-F238E27FC236}">
                <a16:creationId xmlns:a16="http://schemas.microsoft.com/office/drawing/2014/main" id="{2BD77C30-EB03-BC83-7640-DA8EA45D037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389688" y="2253536"/>
            <a:ext cx="5219700" cy="3197065"/>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814662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9142E-B407-3F96-E1EF-F1E023A2BE2C}"/>
              </a:ext>
            </a:extLst>
          </p:cNvPr>
          <p:cNvSpPr>
            <a:spLocks noGrp="1"/>
          </p:cNvSpPr>
          <p:nvPr>
            <p:ph type="title"/>
          </p:nvPr>
        </p:nvSpPr>
        <p:spPr>
          <a:xfrm>
            <a:off x="588263" y="457200"/>
            <a:ext cx="11018520" cy="553998"/>
          </a:xfrm>
        </p:spPr>
        <p:txBody>
          <a:bodyPr wrap="square" anchor="t">
            <a:noAutofit/>
          </a:bodyPr>
          <a:lstStyle/>
          <a:p>
            <a:pPr>
              <a:lnSpc>
                <a:spcPct val="90000"/>
              </a:lnSpc>
            </a:pPr>
            <a:r>
              <a:rPr lang="en-US" sz="3200" dirty="0" err="1"/>
              <a:t>OneLake</a:t>
            </a:r>
            <a:r>
              <a:rPr lang="en-US" sz="3200" dirty="0"/>
              <a:t>—The OneDrive for data </a:t>
            </a:r>
            <a:br>
              <a:rPr lang="en-US" sz="3200" dirty="0"/>
            </a:br>
            <a:endParaRPr lang="en-US" sz="3200" dirty="0"/>
          </a:p>
        </p:txBody>
      </p:sp>
      <p:pic>
        <p:nvPicPr>
          <p:cNvPr id="12290" name="Picture 2" descr="Diagram showing the function and structure of OneLake.">
            <a:extLst>
              <a:ext uri="{FF2B5EF4-FFF2-40B4-BE49-F238E27FC236}">
                <a16:creationId xmlns:a16="http://schemas.microsoft.com/office/drawing/2014/main" id="{E028A71F-8B83-1E1F-24AD-B7C998F08D0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84200" y="2373231"/>
            <a:ext cx="5211763" cy="2957675"/>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12295" name="Content Placeholder 3">
            <a:extLst>
              <a:ext uri="{FF2B5EF4-FFF2-40B4-BE49-F238E27FC236}">
                <a16:creationId xmlns:a16="http://schemas.microsoft.com/office/drawing/2014/main" id="{ADF1B338-3280-9741-7853-5608DB1BA849}"/>
              </a:ext>
            </a:extLst>
          </p:cNvPr>
          <p:cNvSpPr>
            <a:spLocks noGrp="1"/>
          </p:cNvSpPr>
          <p:nvPr>
            <p:ph sz="quarter" idx="13"/>
          </p:nvPr>
        </p:nvSpPr>
        <p:spPr>
          <a:xfrm>
            <a:off x="6389688" y="1435100"/>
            <a:ext cx="5219700" cy="5515356"/>
          </a:xfrm>
        </p:spPr>
        <p:txBody>
          <a:bodyPr/>
          <a:lstStyle/>
          <a:p>
            <a:r>
              <a:rPr lang="en-US" dirty="0" err="1"/>
              <a:t>OneLake</a:t>
            </a:r>
            <a:r>
              <a:rPr lang="en-US" dirty="0"/>
              <a:t> is built on top of ADLS Gen 2 storage</a:t>
            </a:r>
          </a:p>
          <a:p>
            <a:r>
              <a:rPr lang="en-US" dirty="0"/>
              <a:t>You can connect to </a:t>
            </a:r>
            <a:r>
              <a:rPr lang="en-US" dirty="0" err="1"/>
              <a:t>OneLake</a:t>
            </a:r>
            <a:r>
              <a:rPr lang="en-US" dirty="0"/>
              <a:t> using </a:t>
            </a:r>
            <a:r>
              <a:rPr lang="en-US" dirty="0" err="1"/>
              <a:t>OneLake</a:t>
            </a:r>
            <a:r>
              <a:rPr lang="en-US" dirty="0"/>
              <a:t> file explorer in Windows	</a:t>
            </a:r>
          </a:p>
          <a:p>
            <a:r>
              <a:rPr lang="en-US" dirty="0" err="1"/>
              <a:t>OneLake</a:t>
            </a:r>
            <a:r>
              <a:rPr lang="en-US" dirty="0"/>
              <a:t> aims to reduce data duplication and data silos in your organization</a:t>
            </a:r>
          </a:p>
          <a:p>
            <a:r>
              <a:rPr lang="en-US" dirty="0"/>
              <a:t>You can share data across business domains without data movement</a:t>
            </a:r>
          </a:p>
          <a:p>
            <a:pPr marL="0" indent="0">
              <a:buNone/>
            </a:pPr>
            <a:r>
              <a:rPr lang="en-US" dirty="0"/>
              <a:t> </a:t>
            </a:r>
          </a:p>
        </p:txBody>
      </p:sp>
    </p:spTree>
    <p:extLst>
      <p:ext uri="{BB962C8B-B14F-4D97-AF65-F5344CB8AC3E}">
        <p14:creationId xmlns:p14="http://schemas.microsoft.com/office/powerpoint/2010/main" val="93340538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564A-FF59-9CD6-1FAC-4419345F0C80}"/>
              </a:ext>
            </a:extLst>
          </p:cNvPr>
          <p:cNvSpPr>
            <a:spLocks noGrp="1"/>
          </p:cNvSpPr>
          <p:nvPr>
            <p:ph type="title"/>
          </p:nvPr>
        </p:nvSpPr>
        <p:spPr/>
        <p:txBody>
          <a:bodyPr/>
          <a:lstStyle/>
          <a:p>
            <a:r>
              <a:rPr lang="en-US" dirty="0"/>
              <a:t>Summary—Fabric Overview</a:t>
            </a:r>
          </a:p>
        </p:txBody>
      </p:sp>
      <p:sp>
        <p:nvSpPr>
          <p:cNvPr id="5" name="Content Placeholder 4">
            <a:extLst>
              <a:ext uri="{FF2B5EF4-FFF2-40B4-BE49-F238E27FC236}">
                <a16:creationId xmlns:a16="http://schemas.microsoft.com/office/drawing/2014/main" id="{F587A775-C5E6-478F-9103-6E047790E7E6}"/>
              </a:ext>
            </a:extLst>
          </p:cNvPr>
          <p:cNvSpPr>
            <a:spLocks noGrp="1"/>
          </p:cNvSpPr>
          <p:nvPr>
            <p:ph sz="quarter" idx="10"/>
          </p:nvPr>
        </p:nvSpPr>
        <p:spPr>
          <a:xfrm>
            <a:off x="584200" y="1435100"/>
            <a:ext cx="11018838" cy="4136517"/>
          </a:xfrm>
        </p:spPr>
        <p:txBody>
          <a:bodyPr/>
          <a:lstStyle/>
          <a:p>
            <a:r>
              <a:rPr lang="en-US" dirty="0"/>
              <a:t>Fabric combines several best-in-class products in an integrated SaaS platform with many value adding enhancements like </a:t>
            </a:r>
            <a:r>
              <a:rPr lang="en-US" dirty="0" err="1"/>
              <a:t>OneLake</a:t>
            </a:r>
            <a:r>
              <a:rPr lang="en-US" dirty="0"/>
              <a:t> and Data Activator</a:t>
            </a:r>
          </a:p>
          <a:p>
            <a:r>
              <a:rPr lang="en-US" dirty="0"/>
              <a:t>Having a single platform for all data analytics allows you to purchase a single pool of computing for all analytic workloads</a:t>
            </a:r>
          </a:p>
          <a:p>
            <a:r>
              <a:rPr lang="en-US" dirty="0"/>
              <a:t>The use of existing tools makes the transition from disparate solutions easier for existing users. For example, Power BI users can start </a:t>
            </a:r>
            <a:r>
              <a:rPr lang="en-US"/>
              <a:t>building reports on day 1. </a:t>
            </a:r>
            <a:endParaRPr lang="en-US" dirty="0"/>
          </a:p>
          <a:p>
            <a:endParaRPr lang="en-US" dirty="0"/>
          </a:p>
        </p:txBody>
      </p:sp>
    </p:spTree>
    <p:extLst>
      <p:ext uri="{BB962C8B-B14F-4D97-AF65-F5344CB8AC3E}">
        <p14:creationId xmlns:p14="http://schemas.microsoft.com/office/powerpoint/2010/main" val="106166888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E251F-BFA0-1625-E8DC-45A1D32C3431}"/>
              </a:ext>
            </a:extLst>
          </p:cNvPr>
          <p:cNvSpPr>
            <a:spLocks noGrp="1"/>
          </p:cNvSpPr>
          <p:nvPr>
            <p:ph type="title"/>
          </p:nvPr>
        </p:nvSpPr>
        <p:spPr/>
        <p:txBody>
          <a:bodyPr wrap="square" anchor="t">
            <a:normAutofit/>
          </a:bodyPr>
          <a:lstStyle/>
          <a:p>
            <a:r>
              <a:rPr lang="en-US" dirty="0"/>
              <a:t> Microsoft Learn Demo </a:t>
            </a:r>
          </a:p>
        </p:txBody>
      </p:sp>
      <p:sp>
        <p:nvSpPr>
          <p:cNvPr id="6" name="Text Placeholder 5">
            <a:extLst>
              <a:ext uri="{FF2B5EF4-FFF2-40B4-BE49-F238E27FC236}">
                <a16:creationId xmlns:a16="http://schemas.microsoft.com/office/drawing/2014/main" id="{C4F44000-97E9-9B97-308D-2DB86A4BB2EE}"/>
              </a:ext>
            </a:extLst>
          </p:cNvPr>
          <p:cNvSpPr>
            <a:spLocks noGrp="1"/>
          </p:cNvSpPr>
          <p:nvPr>
            <p:ph type="body" sz="quarter" idx="12"/>
          </p:nvPr>
        </p:nvSpPr>
        <p:spPr/>
        <p:txBody>
          <a:bodyPr/>
          <a:lstStyle/>
          <a:p>
            <a:endParaRPr lang="en-US"/>
          </a:p>
        </p:txBody>
      </p:sp>
      <p:pic>
        <p:nvPicPr>
          <p:cNvPr id="5" name="Content Placeholder 4">
            <a:extLst>
              <a:ext uri="{FF2B5EF4-FFF2-40B4-BE49-F238E27FC236}">
                <a16:creationId xmlns:a16="http://schemas.microsoft.com/office/drawing/2014/main" id="{5D848AD9-57E4-8297-4DBB-0A74105729BC}"/>
              </a:ext>
            </a:extLst>
          </p:cNvPr>
          <p:cNvPicPr>
            <a:picLocks noGrp="1" noChangeAspect="1"/>
          </p:cNvPicPr>
          <p:nvPr>
            <p:ph sz="quarter" idx="4294967295"/>
          </p:nvPr>
        </p:nvPicPr>
        <p:blipFill>
          <a:blip r:embed="rId2"/>
          <a:stretch>
            <a:fillRect/>
          </a:stretch>
        </p:blipFill>
        <p:spPr>
          <a:xfrm>
            <a:off x="0" y="1150938"/>
            <a:ext cx="8124825" cy="4833937"/>
          </a:xfrm>
          <a:noFill/>
        </p:spPr>
      </p:pic>
      <p:sp>
        <p:nvSpPr>
          <p:cNvPr id="3" name="TextBox 2">
            <a:extLst>
              <a:ext uri="{FF2B5EF4-FFF2-40B4-BE49-F238E27FC236}">
                <a16:creationId xmlns:a16="http://schemas.microsoft.com/office/drawing/2014/main" id="{1269C0F8-6300-3866-7B09-28563A92ECD2}"/>
              </a:ext>
            </a:extLst>
          </p:cNvPr>
          <p:cNvSpPr txBox="1"/>
          <p:nvPr/>
        </p:nvSpPr>
        <p:spPr>
          <a:xfrm>
            <a:off x="2813225" y="6148089"/>
            <a:ext cx="7709481"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hlinkClick r:id="rId3"/>
              </a:rPr>
              <a:t>Microsoft Learn: Build skills that open doors in your career</a:t>
            </a:r>
            <a:endParaRPr kumimoji="0" lang="en-US" sz="20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4" name="Picture 3">
            <a:extLst>
              <a:ext uri="{FF2B5EF4-FFF2-40B4-BE49-F238E27FC236}">
                <a16:creationId xmlns:a16="http://schemas.microsoft.com/office/drawing/2014/main" id="{48EF99B3-90FD-CA78-691E-43C1BF78BB42}"/>
              </a:ext>
            </a:extLst>
          </p:cNvPr>
          <p:cNvPicPr>
            <a:picLocks noChangeAspect="1"/>
          </p:cNvPicPr>
          <p:nvPr/>
        </p:nvPicPr>
        <p:blipFill>
          <a:blip r:embed="rId4"/>
          <a:stretch>
            <a:fillRect/>
          </a:stretch>
        </p:blipFill>
        <p:spPr>
          <a:xfrm>
            <a:off x="10215234" y="-96283"/>
            <a:ext cx="1976766" cy="653831"/>
          </a:xfrm>
          <a:prstGeom prst="rect">
            <a:avLst/>
          </a:prstGeom>
        </p:spPr>
      </p:pic>
    </p:spTree>
    <p:extLst>
      <p:ext uri="{BB962C8B-B14F-4D97-AF65-F5344CB8AC3E}">
        <p14:creationId xmlns:p14="http://schemas.microsoft.com/office/powerpoint/2010/main" val="682611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A61EA3-5803-446D-B286-B5CDEA6F5F74}"/>
              </a:ext>
            </a:extLst>
          </p:cNvPr>
          <p:cNvSpPr>
            <a:spLocks noGrp="1"/>
          </p:cNvSpPr>
          <p:nvPr>
            <p:ph type="title"/>
          </p:nvPr>
        </p:nvSpPr>
        <p:spPr/>
        <p:txBody>
          <a:bodyPr/>
          <a:lstStyle/>
          <a:p>
            <a:r>
              <a:rPr lang="en-IN" dirty="0"/>
              <a:t>Readiness and Enablement Links</a:t>
            </a:r>
            <a:endParaRPr lang="en-US" dirty="0"/>
          </a:p>
        </p:txBody>
      </p:sp>
      <p:sp>
        <p:nvSpPr>
          <p:cNvPr id="13" name="TextBox 12">
            <a:extLst>
              <a:ext uri="{FF2B5EF4-FFF2-40B4-BE49-F238E27FC236}">
                <a16:creationId xmlns:a16="http://schemas.microsoft.com/office/drawing/2014/main" id="{81B15E12-433C-23A4-B09C-03D14CACDEAA}"/>
              </a:ext>
            </a:extLst>
          </p:cNvPr>
          <p:cNvSpPr txBox="1"/>
          <p:nvPr/>
        </p:nvSpPr>
        <p:spPr>
          <a:xfrm>
            <a:off x="323782" y="1225689"/>
            <a:ext cx="10589036" cy="58785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The Microsoft Federal Team is here to help you accelerate customers' digital transformation. Microsoft Federal has tailored to make your organizations skilling journey successful. From the Business Decision Maker to the technical community and end-users, Microsoft provides customers with access to endless skilling resources. Below you will find links to these resources:</a:t>
            </a:r>
            <a:b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br>
            <a:endPar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Get training tailored to your organization's needs: </a:t>
            </a: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Find learning paths for specific roles in your organization, plus course recommendations based on technology, skill level, and solution area:</a:t>
            </a:r>
            <a: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t> </a:t>
            </a:r>
            <a:r>
              <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3"/>
              </a:rPr>
              <a:t>Training | Learning Portal (microsoft.com)</a:t>
            </a:r>
            <a:b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4"/>
              </a:rPr>
              <a:t>Events Calendar - US Partner Community Blog – Microsoft</a:t>
            </a:r>
            <a:endPar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In addition to the above, the Microsoft Federal Team can address the needs of your non-technical community of your learners through: </a:t>
            </a:r>
            <a:endPar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 Skilling Hours </a:t>
            </a:r>
            <a: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t>- </a:t>
            </a:r>
            <a:r>
              <a:rPr kumimoji="0" lang="en-US" sz="1200" b="0" i="0" u="none" strike="noStrike" kern="1200" cap="none" spc="0" normalizeH="0" baseline="0" noProof="0" dirty="0">
                <a:ln>
                  <a:noFill/>
                </a:ln>
                <a:solidFill>
                  <a:srgbClr val="FFFFFF"/>
                </a:solidFill>
                <a:effectLst/>
                <a:uLnTx/>
                <a:uFillTx/>
                <a:latin typeface="Segoe UI"/>
                <a:ea typeface="+mn-ea"/>
                <a:cs typeface="+mn-cs"/>
                <a:hlinkClick r:id="rId5"/>
              </a:rPr>
              <a:t>Readiness and Enablement: Skilling our Federal Customers and Partners (office.com)</a:t>
            </a:r>
            <a:b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Microsoft Learning Portal: </a:t>
            </a: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A closer look at Azure through training modules and gamified learning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hlinkClick r:id="rId6"/>
              </a:rPr>
              <a:t>Microsoft Learning Portal</a:t>
            </a:r>
            <a:endPar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Additional Learning Resources</a:t>
            </a: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a:t>
            </a:r>
            <a:b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Segoe UI"/>
                <a:ea typeface="+mn-ea"/>
                <a:cs typeface="+mn-cs"/>
                <a:hlinkClick r:id="rId7"/>
              </a:rPr>
              <a:t>Get started with Azure – Introduction | Microsoft Azure</a:t>
            </a:r>
            <a:endParaRPr kumimoji="0" lang="en-US" sz="10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8"/>
              </a:rPr>
              <a:t>Microsoft Learn</a:t>
            </a:r>
            <a:r>
              <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t> </a:t>
            </a:r>
            <a:r>
              <a:rPr kumimoji="0" lang="en-US" sz="10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(path-based)</a:t>
            </a:r>
            <a:br>
              <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9"/>
              </a:rPr>
              <a:t>Exam-based</a:t>
            </a:r>
            <a:r>
              <a:rPr kumimoji="0" lang="en-US" sz="10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 Select filters: Azure, D365, M365, Power Platform, and more</a:t>
            </a:r>
            <a:br>
              <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10"/>
              </a:rPr>
              <a:t>Microsoft Virtual Training Days</a:t>
            </a: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rPr>
              <a:t> </a:t>
            </a:r>
            <a:r>
              <a:rPr kumimoji="0" lang="en-US" sz="1000" b="0" i="0" u="none" strike="noStrike" kern="1200" cap="none" spc="0" normalizeH="0" baseline="0" noProof="0" dirty="0">
                <a:ln>
                  <a:noFill/>
                </a:ln>
                <a:solidFill>
                  <a:srgbClr val="FFFFFF"/>
                </a:solidFill>
                <a:effectLst/>
                <a:uLnTx/>
                <a:uFillTx/>
                <a:latin typeface="Segoe UI"/>
                <a:ea typeface="+mn-ea"/>
                <a:cs typeface="+mn-cs"/>
              </a:rPr>
              <a:t>– Virtual Instructor Led</a:t>
            </a:r>
            <a:br>
              <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11"/>
              </a:rPr>
              <a:t>Microsoft Technology Center</a:t>
            </a: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rPr>
              <a:t>  </a:t>
            </a:r>
            <a:r>
              <a:rPr kumimoji="0" lang="en-US" sz="1000" b="0" i="0" u="none" strike="noStrike" kern="1200" cap="none" spc="0" normalizeH="0" baseline="0" noProof="0" dirty="0">
                <a:ln>
                  <a:noFill/>
                </a:ln>
                <a:solidFill>
                  <a:srgbClr val="FFFFFF"/>
                </a:solidFill>
                <a:effectLst/>
                <a:uLnTx/>
                <a:uFillTx/>
                <a:latin typeface="Segoe UI"/>
                <a:ea typeface="+mn-ea"/>
                <a:cs typeface="+mn-cs"/>
              </a:rPr>
              <a:t>- Work through your Account Manager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Segoe UI"/>
                <a:ea typeface="+mn-ea"/>
                <a:cs typeface="+mn-cs"/>
                <a:hlinkClick r:id="rId12"/>
              </a:rPr>
              <a:t>Home - Microsoft Tech Community</a:t>
            </a:r>
            <a:endPar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Segoe UI"/>
                <a:ea typeface="+mn-ea"/>
                <a:cs typeface="+mn-cs"/>
                <a:hlinkClick r:id="rId13"/>
              </a:rPr>
              <a:t>Microsoft Reactor | Microsoft Developer</a:t>
            </a:r>
            <a:r>
              <a:rPr kumimoji="0" lang="en-US" sz="1000" b="0" i="0" u="none" strike="noStrike" kern="1200" cap="none" spc="0" normalizeH="0" baseline="0" noProof="0" dirty="0">
                <a:ln>
                  <a:noFill/>
                </a:ln>
                <a:solidFill>
                  <a:srgbClr val="FFFFFF"/>
                </a:solidFill>
                <a:effectLst/>
                <a:uLnTx/>
                <a:uFillTx/>
                <a:latin typeface="Segoe UI"/>
                <a:ea typeface="+mn-ea"/>
                <a:cs typeface="+mn-cs"/>
              </a:rPr>
              <a:t> – Virtual Instructor Led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p:txBody>
      </p:sp>
      <p:pic>
        <p:nvPicPr>
          <p:cNvPr id="2" name="Picture 1">
            <a:extLst>
              <a:ext uri="{FF2B5EF4-FFF2-40B4-BE49-F238E27FC236}">
                <a16:creationId xmlns:a16="http://schemas.microsoft.com/office/drawing/2014/main" id="{6CA8E0FA-D45A-033D-ECC9-3BCF48250C89}"/>
              </a:ext>
            </a:extLst>
          </p:cNvPr>
          <p:cNvPicPr>
            <a:picLocks noChangeAspect="1"/>
          </p:cNvPicPr>
          <p:nvPr/>
        </p:nvPicPr>
        <p:blipFill>
          <a:blip r:embed="rId14"/>
          <a:stretch>
            <a:fillRect/>
          </a:stretch>
        </p:blipFill>
        <p:spPr>
          <a:xfrm>
            <a:off x="10215234" y="-96283"/>
            <a:ext cx="1976766" cy="653831"/>
          </a:xfrm>
          <a:prstGeom prst="rect">
            <a:avLst/>
          </a:prstGeom>
        </p:spPr>
      </p:pic>
    </p:spTree>
    <p:extLst>
      <p:ext uri="{BB962C8B-B14F-4D97-AF65-F5344CB8AC3E}">
        <p14:creationId xmlns:p14="http://schemas.microsoft.com/office/powerpoint/2010/main" val="31643767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A33FEA0-AD3A-5977-AB36-A583AEBE31E5}"/>
              </a:ext>
            </a:extLst>
          </p:cNvPr>
          <p:cNvSpPr>
            <a:spLocks noGrp="1"/>
          </p:cNvSpPr>
          <p:nvPr>
            <p:ph type="title"/>
          </p:nvPr>
        </p:nvSpPr>
        <p:spPr>
          <a:xfrm>
            <a:off x="588263" y="457200"/>
            <a:ext cx="11018520" cy="553998"/>
          </a:xfrm>
        </p:spPr>
        <p:txBody>
          <a:bodyPr wrap="square" anchor="t">
            <a:normAutofit/>
          </a:bodyPr>
          <a:lstStyle/>
          <a:p>
            <a:r>
              <a:rPr lang="en-US" dirty="0"/>
              <a:t>Introducing Microsoft Fabric</a:t>
            </a:r>
          </a:p>
        </p:txBody>
      </p:sp>
      <p:pic>
        <p:nvPicPr>
          <p:cNvPr id="1026" name="Picture 2" descr="Screenshot of Microsoft Fabric features.">
            <a:extLst>
              <a:ext uri="{FF2B5EF4-FFF2-40B4-BE49-F238E27FC236}">
                <a16:creationId xmlns:a16="http://schemas.microsoft.com/office/drawing/2014/main" id="{3FDE2EB3-E3DF-4510-80A6-5043D6BA70CD}"/>
              </a:ext>
            </a:extLst>
          </p:cNvPr>
          <p:cNvPicPr>
            <a:picLocks noGrp="1" noChangeAspect="1" noChangeArrowheads="1"/>
          </p:cNvPicPr>
          <p:nvPr>
            <p:ph sz="quarter" idx="10"/>
          </p:nvPr>
        </p:nvPicPr>
        <p:blipFill>
          <a:blip r:embed="rId3">
            <a:extLst>
              <a:ext uri="{28A0092B-C50C-407E-A947-70E740481C1C}">
                <a14:useLocalDpi xmlns:a14="http://schemas.microsoft.com/office/drawing/2010/main" val="0"/>
              </a:ext>
            </a:extLst>
          </a:blip>
          <a:stretch>
            <a:fillRect/>
          </a:stretch>
        </p:blipFill>
        <p:spPr bwMode="auto">
          <a:xfrm>
            <a:off x="1796783" y="1435100"/>
            <a:ext cx="8593671" cy="4833938"/>
          </a:xfrm>
          <a:prstGeom prst="rect">
            <a:avLst/>
          </a:prstGeom>
          <a:solidFill>
            <a:srgbClr val="FFFFFF"/>
          </a:solidFill>
        </p:spPr>
      </p:pic>
    </p:spTree>
    <p:extLst>
      <p:ext uri="{BB962C8B-B14F-4D97-AF65-F5344CB8AC3E}">
        <p14:creationId xmlns:p14="http://schemas.microsoft.com/office/powerpoint/2010/main" val="8553005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92B2EB-3E64-FB22-D7D2-DFEC74EE162E}"/>
              </a:ext>
            </a:extLst>
          </p:cNvPr>
          <p:cNvSpPr>
            <a:spLocks noGrp="1"/>
          </p:cNvSpPr>
          <p:nvPr>
            <p:ph type="title"/>
          </p:nvPr>
        </p:nvSpPr>
        <p:spPr/>
        <p:txBody>
          <a:bodyPr/>
          <a:lstStyle/>
          <a:p>
            <a:r>
              <a:rPr lang="en-US" dirty="0"/>
              <a:t>Azure Data Factory</a:t>
            </a:r>
          </a:p>
        </p:txBody>
      </p:sp>
      <p:sp>
        <p:nvSpPr>
          <p:cNvPr id="5" name="Content Placeholder 4">
            <a:extLst>
              <a:ext uri="{FF2B5EF4-FFF2-40B4-BE49-F238E27FC236}">
                <a16:creationId xmlns:a16="http://schemas.microsoft.com/office/drawing/2014/main" id="{D7FD5A78-5A3E-2652-A7C0-EF6E7348F63F}"/>
              </a:ext>
            </a:extLst>
          </p:cNvPr>
          <p:cNvSpPr>
            <a:spLocks noGrp="1"/>
          </p:cNvSpPr>
          <p:nvPr>
            <p:ph sz="quarter" idx="10"/>
          </p:nvPr>
        </p:nvSpPr>
        <p:spPr>
          <a:xfrm>
            <a:off x="584200" y="1435100"/>
            <a:ext cx="5143500" cy="2240613"/>
          </a:xfrm>
        </p:spPr>
        <p:txBody>
          <a:bodyPr/>
          <a:lstStyle/>
          <a:p>
            <a:r>
              <a:rPr lang="en-US" dirty="0"/>
              <a:t>Data Factory is a tools that allows you to move and transform data from disparate systems</a:t>
            </a:r>
          </a:p>
          <a:p>
            <a:r>
              <a:rPr lang="en-US" dirty="0"/>
              <a:t>Currently Data Factory supports over 150 different connectors to both cloud and on-premises data sources for both data transformation and the ability to orchestrate pipelines</a:t>
            </a:r>
          </a:p>
        </p:txBody>
      </p:sp>
      <p:pic>
        <p:nvPicPr>
          <p:cNvPr id="3074" name="Picture 2" descr="Screenshot of the user interface showing copy activity.">
            <a:extLst>
              <a:ext uri="{FF2B5EF4-FFF2-40B4-BE49-F238E27FC236}">
                <a16:creationId xmlns:a16="http://schemas.microsoft.com/office/drawing/2014/main" id="{B157067E-81B2-8484-34F4-E924501979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30220" y="1574800"/>
            <a:ext cx="6082380" cy="2853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591166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5196FBB6-4239-6396-D738-3D0B5AC45E60}"/>
              </a:ext>
            </a:extLst>
          </p:cNvPr>
          <p:cNvSpPr>
            <a:spLocks noGrp="1"/>
          </p:cNvSpPr>
          <p:nvPr>
            <p:ph type="title"/>
          </p:nvPr>
        </p:nvSpPr>
        <p:spPr>
          <a:xfrm>
            <a:off x="588263" y="457200"/>
            <a:ext cx="11018520" cy="553998"/>
          </a:xfrm>
        </p:spPr>
        <p:txBody>
          <a:bodyPr/>
          <a:lstStyle/>
          <a:p>
            <a:r>
              <a:rPr lang="en-US" dirty="0"/>
              <a:t>Azure Data Factory</a:t>
            </a:r>
          </a:p>
        </p:txBody>
      </p:sp>
      <p:pic>
        <p:nvPicPr>
          <p:cNvPr id="10" name="Picture 9">
            <a:extLst>
              <a:ext uri="{FF2B5EF4-FFF2-40B4-BE49-F238E27FC236}">
                <a16:creationId xmlns:a16="http://schemas.microsoft.com/office/drawing/2014/main" id="{97BEA140-32DD-7552-DC0C-F26FD0FE5755}"/>
              </a:ext>
            </a:extLst>
          </p:cNvPr>
          <p:cNvPicPr>
            <a:picLocks noChangeAspect="1"/>
          </p:cNvPicPr>
          <p:nvPr/>
        </p:nvPicPr>
        <p:blipFill>
          <a:blip r:embed="rId2"/>
          <a:stretch>
            <a:fillRect/>
          </a:stretch>
        </p:blipFill>
        <p:spPr>
          <a:xfrm>
            <a:off x="600504" y="1435100"/>
            <a:ext cx="10986229" cy="4833938"/>
          </a:xfrm>
          <a:prstGeom prst="rect">
            <a:avLst/>
          </a:prstGeom>
          <a:noFill/>
        </p:spPr>
      </p:pic>
    </p:spTree>
    <p:extLst>
      <p:ext uri="{BB962C8B-B14F-4D97-AF65-F5344CB8AC3E}">
        <p14:creationId xmlns:p14="http://schemas.microsoft.com/office/powerpoint/2010/main" val="159015296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5BD96-3EE2-35E9-6F5D-54BB8E9E3DD3}"/>
              </a:ext>
            </a:extLst>
          </p:cNvPr>
          <p:cNvSpPr>
            <a:spLocks noGrp="1"/>
          </p:cNvSpPr>
          <p:nvPr>
            <p:ph type="title"/>
          </p:nvPr>
        </p:nvSpPr>
        <p:spPr/>
        <p:txBody>
          <a:bodyPr/>
          <a:lstStyle/>
          <a:p>
            <a:r>
              <a:rPr lang="en-US" b="1" dirty="0"/>
              <a:t>Synapse Data Engineering </a:t>
            </a:r>
            <a:endParaRPr lang="en-US" dirty="0"/>
          </a:p>
        </p:txBody>
      </p:sp>
      <p:sp>
        <p:nvSpPr>
          <p:cNvPr id="3" name="Content Placeholder 2">
            <a:extLst>
              <a:ext uri="{FF2B5EF4-FFF2-40B4-BE49-F238E27FC236}">
                <a16:creationId xmlns:a16="http://schemas.microsoft.com/office/drawing/2014/main" id="{B49AF98E-94F5-6D67-7845-578B62021D99}"/>
              </a:ext>
            </a:extLst>
          </p:cNvPr>
          <p:cNvSpPr>
            <a:spLocks noGrp="1"/>
          </p:cNvSpPr>
          <p:nvPr>
            <p:ph sz="quarter" idx="10"/>
          </p:nvPr>
        </p:nvSpPr>
        <p:spPr>
          <a:xfrm>
            <a:off x="584200" y="1435100"/>
            <a:ext cx="5130800" cy="4998291"/>
          </a:xfrm>
        </p:spPr>
        <p:txBody>
          <a:bodyPr/>
          <a:lstStyle/>
          <a:p>
            <a:r>
              <a:rPr lang="en-US" dirty="0"/>
              <a:t>Allows Data Engineers to have great Spark experiences</a:t>
            </a:r>
          </a:p>
          <a:p>
            <a:r>
              <a:rPr lang="en-US" dirty="0"/>
              <a:t>Instant-on Spark pools for data engineering workloads</a:t>
            </a:r>
          </a:p>
          <a:p>
            <a:r>
              <a:rPr lang="en-US" dirty="0"/>
              <a:t>Allows easy collaboration between teams</a:t>
            </a:r>
          </a:p>
          <a:p>
            <a:r>
              <a:rPr lang="en-US" dirty="0"/>
              <a:t>Synapse Data Engineering allows uses a Data Lakehouse model to ease ingestion, transforming and sharing of the org’s data</a:t>
            </a:r>
          </a:p>
        </p:txBody>
      </p:sp>
      <p:pic>
        <p:nvPicPr>
          <p:cNvPr id="1028" name="Picture 4" descr="A screenshot of a computer&#10;&#10;Description automatically generated">
            <a:extLst>
              <a:ext uri="{FF2B5EF4-FFF2-40B4-BE49-F238E27FC236}">
                <a16:creationId xmlns:a16="http://schemas.microsoft.com/office/drawing/2014/main" id="{CADE9F2B-95B6-D9D3-1723-C9DCC8A961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56299" y="1841500"/>
            <a:ext cx="6096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906631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567C8-3403-C66F-0D06-1B994D54D2D1}"/>
              </a:ext>
            </a:extLst>
          </p:cNvPr>
          <p:cNvSpPr>
            <a:spLocks noGrp="1"/>
          </p:cNvSpPr>
          <p:nvPr>
            <p:ph type="title"/>
          </p:nvPr>
        </p:nvSpPr>
        <p:spPr/>
        <p:txBody>
          <a:bodyPr/>
          <a:lstStyle/>
          <a:p>
            <a:r>
              <a:rPr lang="en-US" dirty="0"/>
              <a:t>Developer Experience</a:t>
            </a:r>
          </a:p>
        </p:txBody>
      </p:sp>
      <p:sp>
        <p:nvSpPr>
          <p:cNvPr id="3" name="Content Placeholder 2">
            <a:extLst>
              <a:ext uri="{FF2B5EF4-FFF2-40B4-BE49-F238E27FC236}">
                <a16:creationId xmlns:a16="http://schemas.microsoft.com/office/drawing/2014/main" id="{6F10674E-AC35-9B94-BE00-58D51EA9AC2D}"/>
              </a:ext>
            </a:extLst>
          </p:cNvPr>
          <p:cNvSpPr>
            <a:spLocks noGrp="1"/>
          </p:cNvSpPr>
          <p:nvPr>
            <p:ph sz="quarter" idx="10"/>
          </p:nvPr>
        </p:nvSpPr>
        <p:spPr>
          <a:xfrm>
            <a:off x="584200" y="1435100"/>
            <a:ext cx="4635500" cy="3841052"/>
          </a:xfrm>
        </p:spPr>
        <p:txBody>
          <a:bodyPr/>
          <a:lstStyle/>
          <a:p>
            <a:r>
              <a:rPr lang="en-US" sz="2400" dirty="0"/>
              <a:t>The primary experience in Fabric Synapse Data Engineering is the notebook</a:t>
            </a:r>
          </a:p>
          <a:p>
            <a:r>
              <a:rPr lang="en-US" sz="2400" dirty="0"/>
              <a:t>Fabric notebooks have native </a:t>
            </a:r>
            <a:r>
              <a:rPr lang="en-US" sz="2400" dirty="0" err="1"/>
              <a:t>lakehouse</a:t>
            </a:r>
            <a:r>
              <a:rPr lang="en-US" sz="2400" dirty="0"/>
              <a:t> integration and allow easy collaboration between engineering teams</a:t>
            </a:r>
          </a:p>
          <a:p>
            <a:r>
              <a:rPr lang="en-US" sz="2400" dirty="0"/>
              <a:t>Engineers can install open-</a:t>
            </a:r>
            <a:r>
              <a:rPr lang="en-US" sz="2400" dirty="0" err="1"/>
              <a:t>souce</a:t>
            </a:r>
            <a:r>
              <a:rPr lang="en-US" sz="2400" dirty="0"/>
              <a:t> libraries (R and Python) into their notebooks</a:t>
            </a:r>
          </a:p>
        </p:txBody>
      </p:sp>
      <p:pic>
        <p:nvPicPr>
          <p:cNvPr id="2050" name="Picture 2" descr="A screenshot of a computer&#10;&#10;Description automatically generated">
            <a:extLst>
              <a:ext uri="{FF2B5EF4-FFF2-40B4-BE49-F238E27FC236}">
                <a16:creationId xmlns:a16="http://schemas.microsoft.com/office/drawing/2014/main" id="{B60DCA0D-0B63-1DDE-69FD-9BDC8F23F6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76710" y="1435100"/>
            <a:ext cx="6412089" cy="360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478997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A73EC-CEB1-CC43-5899-A861967CE883}"/>
              </a:ext>
            </a:extLst>
          </p:cNvPr>
          <p:cNvSpPr>
            <a:spLocks noGrp="1"/>
          </p:cNvSpPr>
          <p:nvPr>
            <p:ph type="title"/>
          </p:nvPr>
        </p:nvSpPr>
        <p:spPr>
          <a:xfrm>
            <a:off x="588263" y="457200"/>
            <a:ext cx="11018520" cy="553998"/>
          </a:xfrm>
        </p:spPr>
        <p:txBody>
          <a:bodyPr wrap="square" anchor="t">
            <a:normAutofit/>
          </a:bodyPr>
          <a:lstStyle/>
          <a:p>
            <a:r>
              <a:rPr lang="en-US" dirty="0"/>
              <a:t>Synapse Data Science</a:t>
            </a:r>
          </a:p>
        </p:txBody>
      </p:sp>
      <p:pic>
        <p:nvPicPr>
          <p:cNvPr id="3074" name="Picture 2" descr="A picture containing text, screenshot, diagram, line&#10;&#10;Description automatically generated">
            <a:extLst>
              <a:ext uri="{FF2B5EF4-FFF2-40B4-BE49-F238E27FC236}">
                <a16:creationId xmlns:a16="http://schemas.microsoft.com/office/drawing/2014/main" id="{E50D5100-62BD-7354-6CA7-AE26E1D1BE1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575919" y="1435100"/>
            <a:ext cx="9035399" cy="4833938"/>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920141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74593-EED0-0D29-53BA-EFC960CE41D5}"/>
              </a:ext>
            </a:extLst>
          </p:cNvPr>
          <p:cNvSpPr>
            <a:spLocks noGrp="1"/>
          </p:cNvSpPr>
          <p:nvPr>
            <p:ph type="title"/>
          </p:nvPr>
        </p:nvSpPr>
        <p:spPr/>
        <p:txBody>
          <a:bodyPr/>
          <a:lstStyle/>
          <a:p>
            <a:r>
              <a:rPr lang="en-US" dirty="0"/>
              <a:t>Synapse Data Science Components</a:t>
            </a:r>
          </a:p>
        </p:txBody>
      </p:sp>
      <p:sp>
        <p:nvSpPr>
          <p:cNvPr id="3" name="Content Placeholder 2">
            <a:extLst>
              <a:ext uri="{FF2B5EF4-FFF2-40B4-BE49-F238E27FC236}">
                <a16:creationId xmlns:a16="http://schemas.microsoft.com/office/drawing/2014/main" id="{79B585A2-74A2-3092-09B7-40DBE8977BEC}"/>
              </a:ext>
            </a:extLst>
          </p:cNvPr>
          <p:cNvSpPr>
            <a:spLocks noGrp="1"/>
          </p:cNvSpPr>
          <p:nvPr>
            <p:ph sz="quarter" idx="10"/>
          </p:nvPr>
        </p:nvSpPr>
        <p:spPr>
          <a:xfrm>
            <a:off x="584200" y="1435100"/>
            <a:ext cx="5168900" cy="3016210"/>
          </a:xfrm>
        </p:spPr>
        <p:txBody>
          <a:bodyPr/>
          <a:lstStyle/>
          <a:p>
            <a:endParaRPr lang="en-US" dirty="0"/>
          </a:p>
          <a:p>
            <a:r>
              <a:rPr lang="en-US" dirty="0"/>
              <a:t>Data prep and code generation with Data Wrangler</a:t>
            </a:r>
          </a:p>
          <a:p>
            <a:r>
              <a:rPr lang="en-US" dirty="0"/>
              <a:t>ML models and experiments as first-class citizens with </a:t>
            </a:r>
            <a:r>
              <a:rPr lang="en-US" dirty="0" err="1"/>
              <a:t>MLFlow</a:t>
            </a:r>
            <a:endParaRPr lang="en-US" dirty="0"/>
          </a:p>
          <a:p>
            <a:r>
              <a:rPr lang="en-US" dirty="0" err="1"/>
              <a:t>SynapseML</a:t>
            </a:r>
            <a:r>
              <a:rPr lang="en-US" dirty="0"/>
              <a:t>, a comprehensive machine learning library for Spark</a:t>
            </a:r>
          </a:p>
          <a:p>
            <a:r>
              <a:rPr lang="en-US" dirty="0"/>
              <a:t>Enrich data in your Lakehouse with scalable PREDICT</a:t>
            </a:r>
          </a:p>
          <a:p>
            <a:endParaRPr lang="en-US" dirty="0"/>
          </a:p>
        </p:txBody>
      </p:sp>
      <p:pic>
        <p:nvPicPr>
          <p:cNvPr id="4098" name="Picture 2" descr="A screenshot of a computer Description automatically generated with medium confidence">
            <a:extLst>
              <a:ext uri="{FF2B5EF4-FFF2-40B4-BE49-F238E27FC236}">
                <a16:creationId xmlns:a16="http://schemas.microsoft.com/office/drawing/2014/main" id="{95C61DBA-676F-1C75-D9C3-22605102A3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2222540"/>
            <a:ext cx="5748338" cy="3238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557827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EB12E-F361-9866-3846-19CB7B2918B2}"/>
              </a:ext>
            </a:extLst>
          </p:cNvPr>
          <p:cNvSpPr>
            <a:spLocks noGrp="1"/>
          </p:cNvSpPr>
          <p:nvPr>
            <p:ph type="title"/>
          </p:nvPr>
        </p:nvSpPr>
        <p:spPr>
          <a:xfrm>
            <a:off x="588263" y="457200"/>
            <a:ext cx="11018520" cy="553998"/>
          </a:xfrm>
        </p:spPr>
        <p:txBody>
          <a:bodyPr wrap="square" anchor="t">
            <a:normAutofit/>
          </a:bodyPr>
          <a:lstStyle/>
          <a:p>
            <a:r>
              <a:rPr lang="en-US" b="1" dirty="0"/>
              <a:t>Synapse Data Warehousing</a:t>
            </a:r>
            <a:endParaRPr lang="en-US" dirty="0"/>
          </a:p>
        </p:txBody>
      </p:sp>
      <p:sp>
        <p:nvSpPr>
          <p:cNvPr id="5127" name="Content Placeholder 2">
            <a:extLst>
              <a:ext uri="{FF2B5EF4-FFF2-40B4-BE49-F238E27FC236}">
                <a16:creationId xmlns:a16="http://schemas.microsoft.com/office/drawing/2014/main" id="{C6306007-828B-A104-3733-3C2C782BC8F8}"/>
              </a:ext>
            </a:extLst>
          </p:cNvPr>
          <p:cNvSpPr>
            <a:spLocks noGrp="1"/>
          </p:cNvSpPr>
          <p:nvPr>
            <p:ph sz="quarter" idx="12"/>
          </p:nvPr>
        </p:nvSpPr>
        <p:spPr>
          <a:xfrm>
            <a:off x="584200" y="1435100"/>
            <a:ext cx="5211763" cy="5170646"/>
          </a:xfrm>
        </p:spPr>
        <p:txBody>
          <a:bodyPr/>
          <a:lstStyle/>
          <a:p>
            <a:r>
              <a:rPr lang="en-US" dirty="0"/>
              <a:t>Fully managed data warehouse offering</a:t>
            </a:r>
          </a:p>
          <a:p>
            <a:r>
              <a:rPr lang="en-US" dirty="0"/>
              <a:t>Separate storage and compute resources</a:t>
            </a:r>
          </a:p>
          <a:p>
            <a:r>
              <a:rPr lang="en-US" dirty="0"/>
              <a:t>Open data support for delta and parquet</a:t>
            </a:r>
          </a:p>
          <a:p>
            <a:r>
              <a:rPr lang="en-US" dirty="0"/>
              <a:t>Auto-scaling </a:t>
            </a:r>
          </a:p>
          <a:p>
            <a:r>
              <a:rPr lang="en-US" dirty="0"/>
              <a:t>Self-optimizing for caching and tiered workloads</a:t>
            </a:r>
          </a:p>
          <a:p>
            <a:r>
              <a:rPr lang="en-US" dirty="0"/>
              <a:t>Full Fabric integration with T-SQL</a:t>
            </a:r>
          </a:p>
        </p:txBody>
      </p:sp>
      <p:pic>
        <p:nvPicPr>
          <p:cNvPr id="5122" name="Picture 2">
            <a:extLst>
              <a:ext uri="{FF2B5EF4-FFF2-40B4-BE49-F238E27FC236}">
                <a16:creationId xmlns:a16="http://schemas.microsoft.com/office/drawing/2014/main" id="{6CD7B084-21ED-D5EA-2052-882E7234B04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389688" y="2384029"/>
            <a:ext cx="5219700" cy="293608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1940551"/>
      </p:ext>
    </p:extLst>
  </p:cSld>
  <p:clrMapOvr>
    <a:masterClrMapping/>
  </p:clrMapOvr>
  <p:transition>
    <p:fade/>
  </p:transition>
</p:sld>
</file>

<file path=ppt/theme/theme1.xml><?xml version="1.0" encoding="utf-8"?>
<a:theme xmlns:a="http://schemas.openxmlformats.org/drawingml/2006/main" name="1_Black 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icrosoft brand template_WHITE_Blue_Accent.potx" id="{D66F7511-47FD-43CB-A804-3BD691A97EAD}" vid="{5E227C23-4ECD-456A-8393-399A513A27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9AA89542497BB44B17EFF15C96C765B" ma:contentTypeVersion="22" ma:contentTypeDescription="Create a new document." ma:contentTypeScope="" ma:versionID="c9e3a3a2a1871a01c0bb174ddf2a8ada">
  <xsd:schema xmlns:xsd="http://www.w3.org/2001/XMLSchema" xmlns:xs="http://www.w3.org/2001/XMLSchema" xmlns:p="http://schemas.microsoft.com/office/2006/metadata/properties" xmlns:ns2="ec9ab3cf-5ffc-4e23-9951-e59f1d4d2772" xmlns:ns3="df7f103e-597c-493b-bc31-914106b908e0" targetNamespace="http://schemas.microsoft.com/office/2006/metadata/properties" ma:root="true" ma:fieldsID="9b3649dff5115b20f453b846654cb8f9" ns2:_="" ns3:_="">
    <xsd:import namespace="ec9ab3cf-5ffc-4e23-9951-e59f1d4d2772"/>
    <xsd:import namespace="df7f103e-597c-493b-bc31-914106b908e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element ref="ns2:MediaServiceDateTaken" minOccurs="0"/>
                <xsd:element ref="ns2:MediaLengthInSeconds" minOccurs="0"/>
                <xsd:element ref="ns2:lcf76f155ced4ddcb4097134ff3c332f" minOccurs="0"/>
                <xsd:element ref="ns3:TaxCatchAll" minOccurs="0"/>
                <xsd:element ref="ns2:MediaServiceLocation" minOccurs="0"/>
                <xsd:element ref="ns2:Audience" minOccurs="0"/>
                <xsd:element ref="ns2:Credits" minOccurs="0"/>
                <xsd:element ref="ns2:OverallScore"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c9ab3cf-5ffc-4e23-9951-e59f1d4d27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fc2ae402-469f-44ac-8e1a-80fa5d90e294"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element name="Audience" ma:index="24" nillable="true" ma:displayName="Audience" ma:format="Dropdown" ma:internalName="Audience">
      <xsd:complexType>
        <xsd:complexContent>
          <xsd:extension base="dms:MultiChoice">
            <xsd:sequence>
              <xsd:element name="Value" maxOccurs="unbounded" minOccurs="0" nillable="true">
                <xsd:simpleType>
                  <xsd:restriction base="dms:Choice">
                    <xsd:enumeration value="Attendees"/>
                    <xsd:enumeration value="Organizers"/>
                    <xsd:enumeration value="Presenters and Moderators"/>
                    <xsd:enumeration value="Administrators"/>
                  </xsd:restriction>
                </xsd:simpleType>
              </xsd:element>
            </xsd:sequence>
          </xsd:extension>
        </xsd:complexContent>
      </xsd:complexType>
    </xsd:element>
    <xsd:element name="Credits" ma:index="25" nillable="true" ma:displayName="Credits" ma:format="Dropdown" ma:internalName="Credits">
      <xsd:simpleType>
        <xsd:restriction base="dms:Text">
          <xsd:maxLength value="255"/>
        </xsd:restriction>
      </xsd:simpleType>
    </xsd:element>
    <xsd:element name="OverallScore" ma:index="26" nillable="true" ma:displayName="Overall Score" ma:format="Dropdown" ma:internalName="OverallScore" ma:percentage="FALSE">
      <xsd:simpleType>
        <xsd:restriction base="dms:Number"/>
      </xsd:simpleType>
    </xsd:element>
    <xsd:element name="MediaServiceSearchProperties" ma:index="27" nillable="true" ma:displayName="MediaServiceSearchProperties" ma:hidden="true" ma:internalName="MediaServiceSearchProperties" ma:readOnly="true">
      <xsd:simpleType>
        <xsd:restriction base="dms:Note"/>
      </xsd:simpleType>
    </xsd:element>
    <xsd:element name="MediaServiceObjectDetectorVersions" ma:index="28"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f7f103e-597c-493b-bc31-914106b908e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74637c3a-ca42-4f7c-af94-c76bdb54c656}" ma:internalName="TaxCatchAll" ma:showField="CatchAllData" ma:web="df7f103e-597c-493b-bc31-914106b908e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ec9ab3cf-5ffc-4e23-9951-e59f1d4d2772">
      <Terms xmlns="http://schemas.microsoft.com/office/infopath/2007/PartnerControls"/>
    </lcf76f155ced4ddcb4097134ff3c332f>
    <Credits xmlns="ec9ab3cf-5ffc-4e23-9951-e59f1d4d2772" xsi:nil="true"/>
    <Audience xmlns="ec9ab3cf-5ffc-4e23-9951-e59f1d4d2772" xsi:nil="true"/>
    <TaxCatchAll xmlns="df7f103e-597c-493b-bc31-914106b908e0" xsi:nil="true"/>
    <OverallScore xmlns="ec9ab3cf-5ffc-4e23-9951-e59f1d4d2772"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5DC1468-2D5A-4AF4-B6A1-FA3F00E879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c9ab3cf-5ffc-4e23-9951-e59f1d4d2772"/>
    <ds:schemaRef ds:uri="df7f103e-597c-493b-bc31-914106b908e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DCB3B52-9508-4A63-AFCC-05E7630C15CA}">
  <ds:schemaRefs>
    <ds:schemaRef ds:uri="http://schemas.microsoft.com/office/2006/metadata/properties"/>
    <ds:schemaRef ds:uri="http://schemas.microsoft.com/office/infopath/2007/PartnerControls"/>
    <ds:schemaRef ds:uri="ec9ab3cf-5ffc-4e23-9951-e59f1d4d2772"/>
    <ds:schemaRef ds:uri="df7f103e-597c-493b-bc31-914106b908e0"/>
  </ds:schemaRefs>
</ds:datastoreItem>
</file>

<file path=customXml/itemProps3.xml><?xml version="1.0" encoding="utf-8"?>
<ds:datastoreItem xmlns:ds="http://schemas.openxmlformats.org/officeDocument/2006/customXml" ds:itemID="{08B55F93-F793-45E6-8EF9-B02CA25D11D4}">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288</TotalTime>
  <Words>5177</Words>
  <Application>Microsoft Macintosh PowerPoint</Application>
  <PresentationFormat>Widescreen</PresentationFormat>
  <Paragraphs>210</Paragraphs>
  <Slides>19</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Consolas</vt:lpstr>
      <vt:lpstr>Segoe UI</vt:lpstr>
      <vt:lpstr>Segoe UI Semibold</vt:lpstr>
      <vt:lpstr>Wingdings</vt:lpstr>
      <vt:lpstr>1_Black Template</vt:lpstr>
      <vt:lpstr>Introduction to Microsoft Fabric</vt:lpstr>
      <vt:lpstr>Introducing Microsoft Fabric</vt:lpstr>
      <vt:lpstr>Azure Data Factory</vt:lpstr>
      <vt:lpstr>Azure Data Factory</vt:lpstr>
      <vt:lpstr>Synapse Data Engineering </vt:lpstr>
      <vt:lpstr>Developer Experience</vt:lpstr>
      <vt:lpstr>Synapse Data Science</vt:lpstr>
      <vt:lpstr>Synapse Data Science Components</vt:lpstr>
      <vt:lpstr>Synapse Data Warehousing</vt:lpstr>
      <vt:lpstr>Fabric Data Warehouse Experience</vt:lpstr>
      <vt:lpstr>Fabric Real-Time Analytics</vt:lpstr>
      <vt:lpstr>Working with Real-Time Analytics</vt:lpstr>
      <vt:lpstr>Power BI in Fabric</vt:lpstr>
      <vt:lpstr>Power BI and Direct Lake</vt:lpstr>
      <vt:lpstr>Data Activator (Preview)</vt:lpstr>
      <vt:lpstr>OneLake—The OneDrive for data  </vt:lpstr>
      <vt:lpstr>Summary—Fabric Overview</vt:lpstr>
      <vt:lpstr> Microsoft Learn Demo </vt:lpstr>
      <vt:lpstr>Readiness and Enablement 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Where can I learn more?</dc:title>
  <dc:creator>Chris Harrold</dc:creator>
  <cp:lastModifiedBy>Joey D'Antoni</cp:lastModifiedBy>
  <cp:revision>12</cp:revision>
  <dcterms:created xsi:type="dcterms:W3CDTF">2023-04-14T00:23:05Z</dcterms:created>
  <dcterms:modified xsi:type="dcterms:W3CDTF">2023-09-07T19:16:08Z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0x010100F9AA89542497BB44B17EFF15C96C765B</vt:lpwstr>
  </property>
  <property fmtid="{D5CDD505-2E9C-101B-9397-08002B2CF9AE}" pid="3" name="MediaServiceImageTags">
    <vt:lpwstr/>
  </property>
</Properties>
</file>

<file path=docProps/thumbnail.jpeg>
</file>